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6B78"/>
    <a:srgbClr val="11616C"/>
    <a:srgbClr val="007788"/>
    <a:srgbClr val="105B5E"/>
    <a:srgbClr val="A28B9B"/>
    <a:srgbClr val="233239"/>
    <a:srgbClr val="ABC9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0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25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78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0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68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0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9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385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6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15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58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60" r="22681"/>
          <a:stretch>
            <a:fillRect/>
          </a:stretch>
        </p:blipFill>
        <p:spPr bwMode="auto">
          <a:xfrm>
            <a:off x="9491472" y="0"/>
            <a:ext cx="2700528" cy="3634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078"/>
          <a:stretch>
            <a:fillRect/>
          </a:stretch>
        </p:blipFill>
        <p:spPr bwMode="auto">
          <a:xfrm>
            <a:off x="0" y="0"/>
            <a:ext cx="5289953" cy="229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D2296-858F-4177-8CA2-4284DAA1415B}" type="datetimeFigureOut">
              <a:rPr lang="en-GB" smtClean="0"/>
              <a:t>18/10/2022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55ED6-65F9-477F-9C6B-C1C37E95AA2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649224" y="-4214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5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SSLC Chair/Secretary Top-Up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This is additional to the Course Rep Training for SSLC Chairs/Secretaries</a:t>
            </a:r>
          </a:p>
        </p:txBody>
      </p:sp>
    </p:spTree>
    <p:extLst>
      <p:ext uri="{BB962C8B-B14F-4D97-AF65-F5344CB8AC3E}">
        <p14:creationId xmlns:p14="http://schemas.microsoft.com/office/powerpoint/2010/main" val="332853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an SSLC Chair &amp; Secretary do before an SSLC?</a:t>
            </a:r>
          </a:p>
        </p:txBody>
      </p:sp>
    </p:spTree>
    <p:extLst>
      <p:ext uri="{BB962C8B-B14F-4D97-AF65-F5344CB8AC3E}">
        <p14:creationId xmlns:p14="http://schemas.microsoft.com/office/powerpoint/2010/main" val="134392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Before an SSLC Meeting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Between Chair &amp; Secretary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Give Course Reps time to add to the agenda</a:t>
            </a:r>
          </a:p>
          <a:p>
            <a:r>
              <a:rPr lang="en-GB" dirty="0"/>
              <a:t>Write the agenda</a:t>
            </a:r>
          </a:p>
          <a:p>
            <a:r>
              <a:rPr lang="en-GB" dirty="0"/>
              <a:t>Prepare timings for the agenda</a:t>
            </a:r>
          </a:p>
          <a:p>
            <a:r>
              <a:rPr lang="en-GB" dirty="0"/>
              <a:t>Send out agenda &amp; papers to Reps, Staff Attendees, and SU</a:t>
            </a:r>
          </a:p>
          <a:p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With Academic Convenor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Discuss agenda (including items from DEC?)</a:t>
            </a:r>
          </a:p>
          <a:p>
            <a:r>
              <a:rPr lang="en-GB" dirty="0"/>
              <a:t>Discuss which staff members need to be in attendance</a:t>
            </a:r>
          </a:p>
          <a:p>
            <a:r>
              <a:rPr lang="en-GB" dirty="0"/>
              <a:t>Organise timing</a:t>
            </a:r>
          </a:p>
          <a:p>
            <a:r>
              <a:rPr lang="en-GB" dirty="0"/>
              <a:t>Book rooms</a:t>
            </a:r>
          </a:p>
        </p:txBody>
      </p:sp>
    </p:spTree>
    <p:extLst>
      <p:ext uri="{BB962C8B-B14F-4D97-AF65-F5344CB8AC3E}">
        <p14:creationId xmlns:p14="http://schemas.microsoft.com/office/powerpoint/2010/main" val="216837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makes a good SSLC Chair &amp; Secretary?</a:t>
            </a:r>
          </a:p>
        </p:txBody>
      </p:sp>
    </p:spTree>
    <p:extLst>
      <p:ext uri="{BB962C8B-B14F-4D97-AF65-F5344CB8AC3E}">
        <p14:creationId xmlns:p14="http://schemas.microsoft.com/office/powerpoint/2010/main" val="584880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What Makes a Good Chair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Timekeeping</a:t>
            </a:r>
          </a:p>
          <a:p>
            <a:r>
              <a:rPr lang="en-GB" dirty="0"/>
              <a:t>Focusing on issues that can be changed in an SSLC</a:t>
            </a:r>
          </a:p>
          <a:p>
            <a:r>
              <a:rPr lang="en-GB" dirty="0"/>
              <a:t>Good listener</a:t>
            </a:r>
          </a:p>
          <a:p>
            <a:r>
              <a:rPr lang="en-GB" dirty="0"/>
              <a:t>Being assertive (but not domineering)</a:t>
            </a:r>
          </a:p>
          <a:p>
            <a:r>
              <a:rPr lang="en-GB" dirty="0"/>
              <a:t>Giving the opportunity for everyone to be heard</a:t>
            </a:r>
          </a:p>
          <a:p>
            <a:r>
              <a:rPr lang="en-GB" dirty="0"/>
              <a:t>Lead by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Don’t talk too much</a:t>
            </a:r>
          </a:p>
          <a:p>
            <a:r>
              <a:rPr lang="en-GB" dirty="0"/>
              <a:t>Summarise, particularly if there are two or three different views</a:t>
            </a:r>
          </a:p>
          <a:p>
            <a:r>
              <a:rPr lang="en-GB" dirty="0"/>
              <a:t>Highlight if the topic is drifting</a:t>
            </a:r>
          </a:p>
          <a:p>
            <a:r>
              <a:rPr lang="en-GB" dirty="0"/>
              <a:t>Ask for advice if needed</a:t>
            </a:r>
          </a:p>
          <a:p>
            <a:r>
              <a:rPr lang="en-GB" dirty="0"/>
              <a:t>Stop private discussions as soon as they start</a:t>
            </a:r>
          </a:p>
          <a:p>
            <a:r>
              <a:rPr lang="en-GB" dirty="0"/>
              <a:t>Remind people of meeting rules</a:t>
            </a:r>
          </a:p>
          <a:p>
            <a:r>
              <a:rPr lang="en-GB" dirty="0"/>
              <a:t>Uphold University &amp; SU Values</a:t>
            </a:r>
          </a:p>
        </p:txBody>
      </p:sp>
    </p:spTree>
    <p:extLst>
      <p:ext uri="{BB962C8B-B14F-4D97-AF65-F5344CB8AC3E}">
        <p14:creationId xmlns:p14="http://schemas.microsoft.com/office/powerpoint/2010/main" val="250695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During an SSLC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Welcome everyone and introduce anyone new. Reminder of meeting rules (departmental feedback only, etc.)</a:t>
            </a:r>
          </a:p>
          <a:p>
            <a:r>
              <a:rPr lang="en-GB" dirty="0"/>
              <a:t>Announce apologies for minutes</a:t>
            </a:r>
          </a:p>
          <a:p>
            <a:r>
              <a:rPr lang="en-GB" dirty="0"/>
              <a:t>Introduce each item</a:t>
            </a:r>
          </a:p>
          <a:p>
            <a:r>
              <a:rPr lang="en-GB" dirty="0"/>
              <a:t>Conclude items clearly and record these decisions</a:t>
            </a:r>
          </a:p>
          <a:p>
            <a:r>
              <a:rPr lang="en-GB" dirty="0"/>
              <a:t>Give everyone the chance to present their views.</a:t>
            </a:r>
          </a:p>
          <a:p>
            <a:r>
              <a:rPr lang="en-GB" dirty="0"/>
              <a:t>Try to reach a consensus</a:t>
            </a:r>
          </a:p>
          <a:p>
            <a:r>
              <a:rPr lang="en-GB" dirty="0"/>
              <a:t>Be clear on actions and responsibilities</a:t>
            </a:r>
          </a:p>
          <a:p>
            <a:r>
              <a:rPr lang="en-GB" dirty="0"/>
              <a:t>Finish on time and tank everyone for attending</a:t>
            </a:r>
          </a:p>
        </p:txBody>
      </p:sp>
    </p:spTree>
    <p:extLst>
      <p:ext uri="{BB962C8B-B14F-4D97-AF65-F5344CB8AC3E}">
        <p14:creationId xmlns:p14="http://schemas.microsoft.com/office/powerpoint/2010/main" val="1434012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an SSLC Chair &amp; Secretary do after an SSLC?</a:t>
            </a:r>
          </a:p>
        </p:txBody>
      </p:sp>
    </p:spTree>
    <p:extLst>
      <p:ext uri="{BB962C8B-B14F-4D97-AF65-F5344CB8AC3E}">
        <p14:creationId xmlns:p14="http://schemas.microsoft.com/office/powerpoint/2010/main" val="1107297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After An SSLC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02920" y="1865376"/>
            <a:ext cx="5370576" cy="1143000"/>
          </a:xfrm>
          <a:prstGeom prst="roundRect">
            <a:avLst/>
          </a:prstGeom>
          <a:solidFill>
            <a:srgbClr val="A28B9B"/>
          </a:solidFill>
          <a:ln>
            <a:solidFill>
              <a:srgbClr val="7B6B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Minutes</a:t>
            </a:r>
          </a:p>
          <a:p>
            <a:pPr algn="ctr"/>
            <a:r>
              <a:rPr lang="en-GB" dirty="0"/>
              <a:t>Write an outline of the discussions</a:t>
            </a:r>
          </a:p>
          <a:p>
            <a:pPr algn="ctr"/>
            <a:r>
              <a:rPr lang="en-GB" dirty="0"/>
              <a:t>Distribute to all SSLC members and SU via email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983224" y="3291840"/>
            <a:ext cx="5370576" cy="1234440"/>
          </a:xfrm>
          <a:prstGeom prst="roundRect">
            <a:avLst/>
          </a:prstGeom>
          <a:solidFill>
            <a:srgbClr val="007788"/>
          </a:solidFill>
          <a:ln>
            <a:solidFill>
              <a:srgbClr val="1161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Actions</a:t>
            </a:r>
          </a:p>
          <a:p>
            <a:pPr algn="ctr"/>
            <a:r>
              <a:rPr lang="en-GB" dirty="0"/>
              <a:t>Write actions and who is responsible</a:t>
            </a:r>
          </a:p>
          <a:p>
            <a:pPr algn="ctr"/>
            <a:r>
              <a:rPr lang="en-GB" dirty="0"/>
              <a:t>Distribute to all SSLC members and SU via email</a:t>
            </a:r>
          </a:p>
          <a:p>
            <a:pPr algn="ctr"/>
            <a:r>
              <a:rPr lang="en-GB" dirty="0"/>
              <a:t>Follow up these actions before the next SSLC Meeting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4879848"/>
            <a:ext cx="5370576" cy="1234440"/>
          </a:xfrm>
          <a:prstGeom prst="roundRect">
            <a:avLst/>
          </a:prstGeom>
          <a:solidFill>
            <a:srgbClr val="233239"/>
          </a:solidFill>
          <a:ln>
            <a:solidFill>
              <a:srgbClr val="105B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Closing the Feedback Loop</a:t>
            </a:r>
          </a:p>
          <a:p>
            <a:pPr algn="ctr"/>
            <a:r>
              <a:rPr lang="en-GB" dirty="0"/>
              <a:t>Encourage Course Reps to tell their cohort about what happened (do not rely on minutes)</a:t>
            </a:r>
          </a:p>
        </p:txBody>
      </p:sp>
    </p:spTree>
    <p:extLst>
      <p:ext uri="{BB962C8B-B14F-4D97-AF65-F5344CB8AC3E}">
        <p14:creationId xmlns:p14="http://schemas.microsoft.com/office/powerpoint/2010/main" val="3643713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Outside an SSLC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39368" y="2916271"/>
            <a:ext cx="2834640" cy="1015936"/>
          </a:xfrm>
          <a:prstGeom prst="roundRect">
            <a:avLst/>
          </a:prstGeom>
          <a:solidFill>
            <a:srgbClr val="11616C"/>
          </a:solidFill>
          <a:ln>
            <a:solidFill>
              <a:srgbClr val="1161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Celebrating Wins in SSLCs to the wider SU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37376" y="1690214"/>
            <a:ext cx="2834640" cy="1015936"/>
          </a:xfrm>
          <a:prstGeom prst="roundRect">
            <a:avLst/>
          </a:prstGeom>
          <a:solidFill>
            <a:srgbClr val="7B6B78"/>
          </a:solidFill>
          <a:ln>
            <a:solidFill>
              <a:srgbClr val="7B6B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Write resources for other Reps around Best Practice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76728" y="4156567"/>
            <a:ext cx="2834640" cy="1015936"/>
          </a:xfrm>
          <a:prstGeom prst="roundRect">
            <a:avLst/>
          </a:prstGeom>
          <a:solidFill>
            <a:srgbClr val="7B6B78"/>
          </a:solidFill>
          <a:ln>
            <a:solidFill>
              <a:srgbClr val="7B6B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Discuss University-Wide Issues in Faculty Forums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37376" y="4156567"/>
            <a:ext cx="2834640" cy="1015936"/>
          </a:xfrm>
          <a:prstGeom prst="roundRect">
            <a:avLst/>
          </a:prstGeom>
          <a:solidFill>
            <a:srgbClr val="7B6B78"/>
          </a:solidFill>
          <a:ln>
            <a:solidFill>
              <a:srgbClr val="7B6B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Discuss HE-wide issues in </a:t>
            </a:r>
            <a:r>
              <a:rPr lang="en-GB" dirty="0" err="1"/>
              <a:t>STEPFest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8253984" y="2916271"/>
            <a:ext cx="2834640" cy="1015936"/>
          </a:xfrm>
          <a:prstGeom prst="roundRect">
            <a:avLst/>
          </a:prstGeom>
          <a:solidFill>
            <a:srgbClr val="105B5E"/>
          </a:solidFill>
          <a:ln>
            <a:solidFill>
              <a:srgbClr val="0077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Write an article for the Academic Rep Newsletter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03376" y="5396864"/>
            <a:ext cx="2834640" cy="1015936"/>
          </a:xfrm>
          <a:prstGeom prst="roundRect">
            <a:avLst/>
          </a:prstGeom>
          <a:solidFill>
            <a:srgbClr val="105B5E"/>
          </a:solidFill>
          <a:ln>
            <a:solidFill>
              <a:srgbClr val="0077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Present a Workshop at Course Rep Conference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76728" y="1717883"/>
            <a:ext cx="2834640" cy="1015936"/>
          </a:xfrm>
          <a:prstGeom prst="roundRect">
            <a:avLst/>
          </a:prstGeom>
          <a:solidFill>
            <a:srgbClr val="7B6B78"/>
          </a:solidFill>
          <a:ln>
            <a:solidFill>
              <a:srgbClr val="7B6B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Get involved with or start an SU Campaigns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678680" y="2916271"/>
            <a:ext cx="2834640" cy="1015936"/>
          </a:xfrm>
          <a:prstGeom prst="roundRect">
            <a:avLst/>
          </a:prstGeom>
          <a:solidFill>
            <a:srgbClr val="007788"/>
          </a:solidFill>
          <a:ln>
            <a:solidFill>
              <a:srgbClr val="105B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Chat with or create an Academic Society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53984" y="5396864"/>
            <a:ext cx="2834640" cy="1015936"/>
          </a:xfrm>
          <a:prstGeom prst="roundRect">
            <a:avLst/>
          </a:prstGeom>
          <a:solidFill>
            <a:srgbClr val="105B5E"/>
          </a:solidFill>
          <a:ln>
            <a:solidFill>
              <a:srgbClr val="0077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Influence the Rep System with the Strategy Sessions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78680" y="5407911"/>
            <a:ext cx="2834640" cy="1015936"/>
          </a:xfrm>
          <a:prstGeom prst="roundRect">
            <a:avLst/>
          </a:prstGeom>
          <a:solidFill>
            <a:srgbClr val="007788"/>
          </a:solidFill>
          <a:ln>
            <a:solidFill>
              <a:srgbClr val="1161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Chat with the SU Education Team at Coffee &amp; Cake</a:t>
            </a:r>
          </a:p>
        </p:txBody>
      </p:sp>
    </p:spTree>
    <p:extLst>
      <p:ext uri="{BB962C8B-B14F-4D97-AF65-F5344CB8AC3E}">
        <p14:creationId xmlns:p14="http://schemas.microsoft.com/office/powerpoint/2010/main" val="194942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726BF68-33D5-4FE7-8485-475E9C8D4226}" vid="{1C0BE99E-B823-408B-865D-E231C0C0C2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</Template>
  <TotalTime>0</TotalTime>
  <Words>401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SSLC Chair/Secretary Top-Up Training</vt:lpstr>
      <vt:lpstr>What does an SSLC Chair &amp; Secretary do before an SSLC?</vt:lpstr>
      <vt:lpstr>Before an SSLC Meeting</vt:lpstr>
      <vt:lpstr>What makes a good SSLC Chair &amp; Secretary?</vt:lpstr>
      <vt:lpstr>What Makes a Good Chair</vt:lpstr>
      <vt:lpstr>During an SSLC Meeting</vt:lpstr>
      <vt:lpstr>What does an SSLC Chair &amp; Secretary do after an SSLC?</vt:lpstr>
      <vt:lpstr>After An SSLC</vt:lpstr>
      <vt:lpstr>Outside an SSLC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SSLC Chair/Secretary Top-Up Training</dc:title>
  <dc:creator>Ashley Storer-Smith</dc:creator>
  <cp:lastModifiedBy>Yaz Yeahia</cp:lastModifiedBy>
  <cp:revision>5</cp:revision>
  <dcterms:created xsi:type="dcterms:W3CDTF">2019-10-01T08:38:33Z</dcterms:created>
  <dcterms:modified xsi:type="dcterms:W3CDTF">2022-10-18T11:09:21Z</dcterms:modified>
</cp:coreProperties>
</file>