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  <p:sldMasterId id="2147483685" r:id="rId5"/>
  </p:sldMasterIdLst>
  <p:notesMasterIdLst>
    <p:notesMasterId r:id="rId16"/>
  </p:notesMasterIdLst>
  <p:sldIdLst>
    <p:sldId id="256" r:id="rId6"/>
    <p:sldId id="315" r:id="rId7"/>
    <p:sldId id="329" r:id="rId8"/>
    <p:sldId id="317" r:id="rId9"/>
    <p:sldId id="308" r:id="rId10"/>
    <p:sldId id="323" r:id="rId11"/>
    <p:sldId id="330" r:id="rId12"/>
    <p:sldId id="328" r:id="rId13"/>
    <p:sldId id="320" r:id="rId14"/>
    <p:sldId id="25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57D83"/>
    <a:srgbClr val="5C5D61"/>
    <a:srgbClr val="3C55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940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0FE7E4-F33C-472C-8BFC-473E4D49F4DD}" type="datetimeFigureOut">
              <a:rPr lang="en-GB" smtClean="0"/>
              <a:t>09/10/2024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14E497-132A-48FC-9CD8-B5EAFCEED8A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91261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Academic / personal – what matters?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14E497-132A-48FC-9CD8-B5EAFCEED8A8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35673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5783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E08EAB-64D4-4146-9F3E-1C9566178A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21030" y="1577339"/>
            <a:ext cx="8763000" cy="492379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58458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E411F3-DA27-4C51-B9E9-7F26024C71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E7EB45-BAD8-4BC2-9266-13AA4AEB11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E67244-6AE5-4E29-B930-AD80322E48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E0F48-1F7F-44CC-8786-0B91F3185C47}" type="datetimeFigureOut">
              <a:rPr lang="en-GB" smtClean="0"/>
              <a:t>09/10/2024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8D9BB4-3FF2-4D5C-A50A-4BD58933FB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DF6A79-9FEF-4102-815F-39AB7EB912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B44F7-605F-45DE-9634-FA3259FBF74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62136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9D27CE8-D621-48FB-B3D9-249E2EDC4A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99C1B6F-9FFD-4C1F-BDD6-F764953754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941552-C982-4E5E-8D51-9D1953290C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E0F48-1F7F-44CC-8786-0B91F3185C47}" type="datetimeFigureOut">
              <a:rPr lang="en-GB" smtClean="0"/>
              <a:t>09/10/2024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02F733-37B3-4243-97F4-8793591239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DA445F-5483-4316-A36D-0D926C6383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B44F7-605F-45DE-9634-FA3259FBF74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500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D19BB9-1DF2-4403-BF7D-EAC15CCF3C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BB2D76F-E159-4AB8-B792-06B3D1A864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C44BD3-4647-4132-965F-BAC3D3CC59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E0F48-1F7F-44CC-8786-0B91F3185C47}" type="datetimeFigureOut">
              <a:rPr lang="en-GB" smtClean="0"/>
              <a:t>09/10/2024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A0325B-DE8E-4459-AC5A-3B391AE1E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F5E7E8-61F0-4F38-85CA-F004CC8B7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B44F7-605F-45DE-9634-FA3259FBF74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9362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811CC3-97D5-4F3C-A449-3310C7A4AC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5F67AF-A89E-41BB-B9A6-A3E9EA6F42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3DADCE-40A6-40F4-8812-3B7E723383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E0F48-1F7F-44CC-8786-0B91F3185C47}" type="datetimeFigureOut">
              <a:rPr lang="en-GB" smtClean="0"/>
              <a:t>09/10/2024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D34CCD-1A7F-4AD0-8A5F-5BE7753557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DB075F-83B3-43E4-BE18-179CA00823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B44F7-605F-45DE-9634-FA3259FBF74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7863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87E671-8E16-4B20-9B68-4F542C14D1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470326-505E-4034-B591-ABAA41A58C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635953-1510-4C20-AA5C-8C33DECAF0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E0F48-1F7F-44CC-8786-0B91F3185C47}" type="datetimeFigureOut">
              <a:rPr lang="en-GB" smtClean="0"/>
              <a:t>09/10/2024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E7FB20-29F3-4873-80E8-50A5041434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0E5A30-2482-4BF7-9B43-291DA0DEC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B44F7-605F-45DE-9634-FA3259FBF74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3165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82ABA7-E904-4043-B37D-7BF554936C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7491D5-DA2E-4610-95B3-BD2ECFA977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39DF2E-A85D-4D3F-B23C-435D4C29D2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4C4D4B-E8FF-4103-A365-212893CF29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E0F48-1F7F-44CC-8786-0B91F3185C47}" type="datetimeFigureOut">
              <a:rPr lang="en-GB" smtClean="0"/>
              <a:t>09/10/2024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E33193-FBD9-494A-9650-AADAF2AE87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BD46FF-DE85-466C-8DD2-22D87F3FD3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B44F7-605F-45DE-9634-FA3259FBF74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8899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D177A5-E85D-4451-8CB9-CFE70E7AD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9F48E3-234B-40E2-8C75-06AD26E6D6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9ACF88-D2DC-473B-BF5A-1CFCC5C026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1298613-0113-4847-A939-816670AD99E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8A98B72-ECBE-4F5B-A9F7-4C472F8D88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544083-DDD5-47AD-B8A7-F0F2133986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E0F48-1F7F-44CC-8786-0B91F3185C47}" type="datetimeFigureOut">
              <a:rPr lang="en-GB" smtClean="0"/>
              <a:t>09/10/2024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E243B38-718D-45CE-81A1-E64A0D069D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1F9B8F0-E429-4365-8353-249C29E502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B44F7-605F-45DE-9634-FA3259FBF74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968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DD87E6-1D07-4E87-8E96-983C6E157E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85D39E7-3DA5-4B42-8D83-1EA243210D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E0F48-1F7F-44CC-8786-0B91F3185C47}" type="datetimeFigureOut">
              <a:rPr lang="en-GB" smtClean="0"/>
              <a:t>09/10/2024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4EF50F-24A0-4BD8-A2CE-CA399038D7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8C10DC-3E85-42A1-9D01-11CEAAB205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B44F7-605F-45DE-9634-FA3259FBF74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8201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0104176-8FB1-4355-A4FF-C293B9C277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E0F48-1F7F-44CC-8786-0B91F3185C47}" type="datetimeFigureOut">
              <a:rPr lang="en-GB" smtClean="0"/>
              <a:t>09/10/2024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4EF54EA-3D26-44C1-B342-0103210983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B130E7-660F-48C8-B221-75D07B3763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B44F7-605F-45DE-9634-FA3259FBF74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5496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FB2E7F-C9AC-4B5A-ABD1-72CCB540CC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C65FD8-253B-4733-B3A8-1F0DFD6913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1BC7F2-5C21-4699-B4E6-0205E98925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573C85-8757-4A48-8359-8E9B6A08F0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E0F48-1F7F-44CC-8786-0B91F3185C47}" type="datetimeFigureOut">
              <a:rPr lang="en-GB" smtClean="0"/>
              <a:t>09/10/2024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93A987-1D87-43C1-954C-BE4E194629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91042B-6C74-4A44-96B1-6CB8EB36E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B44F7-605F-45DE-9634-FA3259FBF74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4598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5" Type="http://schemas.openxmlformats.org/officeDocument/2006/relationships/image" Target="../media/image5.png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icon&#10;&#10;Description automatically generated">
            <a:extLst>
              <a:ext uri="{FF2B5EF4-FFF2-40B4-BE49-F238E27FC236}">
                <a16:creationId xmlns:a16="http://schemas.microsoft.com/office/drawing/2014/main" id="{C4271367-549B-45A3-BDBE-78C2882A9CA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7093"/>
            <a:ext cx="1838325" cy="1226579"/>
          </a:xfrm>
          <a:prstGeom prst="rect">
            <a:avLst/>
          </a:prstGeom>
        </p:spPr>
      </p:pic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F41E9EF0-3BBB-4214-946D-00AFBC9FB417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7616" y="-2859287"/>
            <a:ext cx="4838700" cy="439520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19F2BAD-4FEF-4A63-A9C1-8321618B7026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4583" y="350052"/>
            <a:ext cx="724765" cy="72476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5DBA1E06-B4FE-5944-896D-225804EEE3CE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903768" y="3976394"/>
            <a:ext cx="2881630" cy="2881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115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63C62C1-EBD6-47BF-87D7-AADFC7508A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F57DF1-0840-49F3-B916-4E5D3D22AB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594CE9-7838-4B26-9C0A-EB99DF47328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E0F48-1F7F-44CC-8786-0B91F3185C47}" type="datetimeFigureOut">
              <a:rPr lang="en-GB" smtClean="0"/>
              <a:t>09/10/2024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94CC53-5519-4DE1-AE7D-420B7EF79D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A274E5-4BA3-4CB3-A1DF-3C7CBFE381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B44F7-605F-45DE-9634-FA3259FBF742}" type="slidenum">
              <a:rPr lang="en-GB" smtClean="0"/>
              <a:t>‹#›</a:t>
            </a:fld>
            <a:endParaRPr lang="en-GB" dirty="0"/>
          </a:p>
        </p:txBody>
      </p:sp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E79D3F12-B4E7-4E19-BBC3-6CDCA7730AB6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7616" y="-2859287"/>
            <a:ext cx="4838700" cy="439520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DF871D9-01E8-44C0-9698-3590790DB826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4583" y="350052"/>
            <a:ext cx="724765" cy="724765"/>
          </a:xfrm>
          <a:prstGeom prst="rect">
            <a:avLst/>
          </a:prstGeom>
        </p:spPr>
      </p:pic>
      <p:pic>
        <p:nvPicPr>
          <p:cNvPr id="9" name="Picture 8" descr="A picture containing icon&#10;&#10;Description automatically generated">
            <a:extLst>
              <a:ext uri="{FF2B5EF4-FFF2-40B4-BE49-F238E27FC236}">
                <a16:creationId xmlns:a16="http://schemas.microsoft.com/office/drawing/2014/main" id="{F593AF87-09A8-4E17-A4E8-61A7E74E6734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2491" y="6096231"/>
            <a:ext cx="752861" cy="5233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0CBE8D0A-B872-7C40-BDB6-9EBE9CF6AB88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988440" y="5886450"/>
            <a:ext cx="948713" cy="948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3263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yaz.Yeahia@warwicksu.com" TargetMode="External"/><Relationship Id="rId2" Type="http://schemas.openxmlformats.org/officeDocument/2006/relationships/hyperlink" Target="mailto:daniel.docherty@warwicksu.com" TargetMode="Externa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padlet.com/danieldocherty2/forum-reps-ideas-and-feedback-jp8kp7hgklksywa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A8AF47C9-AEC8-4D10-9ECC-C329A674F74F}"/>
              </a:ext>
            </a:extLst>
          </p:cNvPr>
          <p:cNvSpPr txBox="1">
            <a:spLocks/>
          </p:cNvSpPr>
          <p:nvPr/>
        </p:nvSpPr>
        <p:spPr>
          <a:xfrm>
            <a:off x="795338" y="1948421"/>
            <a:ext cx="10290004" cy="1004888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sz="5000" b="1" dirty="0">
                <a:solidFill>
                  <a:srgbClr val="5C5D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Faculty Rep Training</a:t>
            </a:r>
            <a:endParaRPr lang="en-GB" sz="5000" b="1" dirty="0">
              <a:solidFill>
                <a:srgbClr val="5C5D6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6EFFD779-3767-4EE4-B436-75F5293180F5}"/>
              </a:ext>
            </a:extLst>
          </p:cNvPr>
          <p:cNvSpPr txBox="1">
            <a:spLocks/>
          </p:cNvSpPr>
          <p:nvPr/>
        </p:nvSpPr>
        <p:spPr>
          <a:xfrm>
            <a:off x="857250" y="3429000"/>
            <a:ext cx="9144000" cy="1312862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GB" dirty="0">
              <a:solidFill>
                <a:srgbClr val="5C5D61"/>
              </a:solidFill>
              <a:latin typeface="Arial"/>
              <a:cs typeface="Arial"/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A4EF616-6D22-4552-B67E-2EEAC6239CEB}"/>
              </a:ext>
            </a:extLst>
          </p:cNvPr>
          <p:cNvCxnSpPr/>
          <p:nvPr/>
        </p:nvCxnSpPr>
        <p:spPr>
          <a:xfrm>
            <a:off x="945222" y="3133618"/>
            <a:ext cx="9056028" cy="0"/>
          </a:xfrm>
          <a:prstGeom prst="line">
            <a:avLst/>
          </a:prstGeom>
          <a:ln w="19050">
            <a:solidFill>
              <a:srgbClr val="5C5D6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73314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CEA368-A8B4-4E09-B3D3-53B3120062FF}"/>
              </a:ext>
            </a:extLst>
          </p:cNvPr>
          <p:cNvSpPr txBox="1">
            <a:spLocks/>
          </p:cNvSpPr>
          <p:nvPr/>
        </p:nvSpPr>
        <p:spPr>
          <a:xfrm>
            <a:off x="639517" y="4134426"/>
            <a:ext cx="9144000" cy="3052308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n-US" sz="5500" b="1" dirty="0">
              <a:solidFill>
                <a:srgbClr val="5C5D6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5500" b="1" dirty="0">
              <a:solidFill>
                <a:srgbClr val="5C5D6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5500" b="1" dirty="0">
                <a:solidFill>
                  <a:srgbClr val="5C5D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Stay in contact </a:t>
            </a:r>
          </a:p>
          <a:p>
            <a:pPr algn="just"/>
            <a:endParaRPr lang="en-US" sz="5500" b="1" dirty="0">
              <a:solidFill>
                <a:srgbClr val="5C5D6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800" dirty="0">
                <a:solidFill>
                  <a:srgbClr val="5C5D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First port of call:</a:t>
            </a:r>
            <a:endParaRPr lang="en-US" sz="2400" dirty="0">
              <a:solidFill>
                <a:srgbClr val="5C5D6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400" b="1" dirty="0">
                <a:solidFill>
                  <a:srgbClr val="5C5D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Daniel Docherty Policy and Representation Advisor </a:t>
            </a:r>
            <a:r>
              <a:rPr lang="en-US" sz="2400" b="1" dirty="0">
                <a:solidFill>
                  <a:srgbClr val="5C5D6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daniel.docherty@warwicksu.com</a:t>
            </a:r>
            <a:r>
              <a:rPr lang="en-US" sz="2400" b="1" dirty="0">
                <a:solidFill>
                  <a:srgbClr val="5C5D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/>
            <a:endParaRPr lang="en-US" sz="2400" dirty="0">
              <a:solidFill>
                <a:srgbClr val="5C5D6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400" dirty="0">
                <a:solidFill>
                  <a:srgbClr val="5C5D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Specific support:</a:t>
            </a:r>
          </a:p>
          <a:p>
            <a:pPr algn="just"/>
            <a:r>
              <a:rPr lang="en-US" sz="2400" b="1" dirty="0">
                <a:solidFill>
                  <a:srgbClr val="5C5D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Yaz Yeahia Student Voice Manager </a:t>
            </a:r>
            <a:r>
              <a:rPr lang="en-US" sz="2400" b="1" dirty="0">
                <a:solidFill>
                  <a:srgbClr val="5C5D61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yaz.Yeahia@warwicksu.com</a:t>
            </a:r>
            <a:endParaRPr lang="en-US" sz="2400" b="1" dirty="0">
              <a:solidFill>
                <a:srgbClr val="5C5D6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2400" dirty="0">
              <a:solidFill>
                <a:srgbClr val="5C5D6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400" b="1" i="1" dirty="0">
                <a:solidFill>
                  <a:srgbClr val="5C5D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Important you should have been added to a WhatsApp group if not please let Daniel know ASAP.</a:t>
            </a:r>
          </a:p>
          <a:p>
            <a:pPr algn="just"/>
            <a:endParaRPr lang="en-US" sz="2800" b="1" dirty="0">
              <a:solidFill>
                <a:srgbClr val="5C5D6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4000" b="1" dirty="0">
              <a:solidFill>
                <a:srgbClr val="5C5D6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GB" sz="5500" b="1" dirty="0">
              <a:solidFill>
                <a:srgbClr val="5C5D6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0602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7A01EA-6C0B-4468-8780-A4A99BE1CDF1}"/>
              </a:ext>
            </a:extLst>
          </p:cNvPr>
          <p:cNvSpPr txBox="1">
            <a:spLocks/>
          </p:cNvSpPr>
          <p:nvPr/>
        </p:nvSpPr>
        <p:spPr>
          <a:xfrm>
            <a:off x="795338" y="1948421"/>
            <a:ext cx="10290004" cy="1004888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n-GB" sz="5000" b="1" dirty="0">
              <a:solidFill>
                <a:srgbClr val="5C5D6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B68DB920-CFEF-61BD-C30B-3B667240CF9D}"/>
              </a:ext>
            </a:extLst>
          </p:cNvPr>
          <p:cNvCxnSpPr/>
          <p:nvPr/>
        </p:nvCxnSpPr>
        <p:spPr>
          <a:xfrm>
            <a:off x="795338" y="1654139"/>
            <a:ext cx="9056028" cy="0"/>
          </a:xfrm>
          <a:prstGeom prst="line">
            <a:avLst/>
          </a:prstGeom>
          <a:ln w="19050">
            <a:solidFill>
              <a:srgbClr val="5C5D6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1">
            <a:extLst>
              <a:ext uri="{FF2B5EF4-FFF2-40B4-BE49-F238E27FC236}">
                <a16:creationId xmlns:a16="http://schemas.microsoft.com/office/drawing/2014/main" id="{D7B6AE73-8094-2BCA-26FF-2F0E1A87C1C5}"/>
              </a:ext>
            </a:extLst>
          </p:cNvPr>
          <p:cNvSpPr txBox="1">
            <a:spLocks/>
          </p:cNvSpPr>
          <p:nvPr/>
        </p:nvSpPr>
        <p:spPr>
          <a:xfrm>
            <a:off x="1502543" y="502111"/>
            <a:ext cx="10290004" cy="1004888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sz="5000" b="1" dirty="0">
                <a:solidFill>
                  <a:srgbClr val="5C5D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session will cover</a:t>
            </a:r>
            <a:endParaRPr lang="en-GB" sz="5000" b="1" dirty="0">
              <a:solidFill>
                <a:srgbClr val="5C5D6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F76E3939-5857-DD2F-3266-0499ABD1B78B}"/>
              </a:ext>
            </a:extLst>
          </p:cNvPr>
          <p:cNvSpPr txBox="1">
            <a:spLocks/>
          </p:cNvSpPr>
          <p:nvPr/>
        </p:nvSpPr>
        <p:spPr>
          <a:xfrm>
            <a:off x="636998" y="2109064"/>
            <a:ext cx="11555002" cy="3875926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en-GB" sz="1800" dirty="0">
                <a:latin typeface="Arial" panose="020B0604020202020204" pitchFamily="34" charset="0"/>
                <a:ea typeface="Calibri" panose="020F0502020204030204" pitchFamily="34" charset="0"/>
              </a:rPr>
              <a:t>- Your role</a:t>
            </a:r>
          </a:p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en-GB" sz="1800" dirty="0">
                <a:latin typeface="Arial" panose="020B0604020202020204" pitchFamily="34" charset="0"/>
                <a:ea typeface="Calibri" panose="020F0502020204030204" pitchFamily="34" charset="0"/>
              </a:rPr>
              <a:t>- University board meetings</a:t>
            </a:r>
            <a:endParaRPr lang="en-GB" sz="18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en-GB" sz="1800" dirty="0">
                <a:latin typeface="Arial" panose="020B0604020202020204" pitchFamily="34" charset="0"/>
                <a:ea typeface="Calibri" panose="020F0502020204030204" pitchFamily="34" charset="0"/>
              </a:rPr>
              <a:t>- Communications and how to stay in touch </a:t>
            </a:r>
          </a:p>
        </p:txBody>
      </p:sp>
    </p:spTree>
    <p:extLst>
      <p:ext uri="{BB962C8B-B14F-4D97-AF65-F5344CB8AC3E}">
        <p14:creationId xmlns:p14="http://schemas.microsoft.com/office/powerpoint/2010/main" val="39515765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6C3E43E5-54F5-E6C6-CC50-E4DF97A8A4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70714" y="1328057"/>
            <a:ext cx="5497286" cy="3929743"/>
          </a:xfrm>
        </p:spPr>
        <p:txBody>
          <a:bodyPr/>
          <a:lstStyle/>
          <a:p>
            <a:r>
              <a:rPr lang="en-US" dirty="0"/>
              <a:t>Before you carry on make sure you have </a:t>
            </a:r>
            <a:r>
              <a:rPr lang="en-US" dirty="0" err="1"/>
              <a:t>familiarised</a:t>
            </a:r>
            <a:r>
              <a:rPr lang="en-US" dirty="0"/>
              <a:t> yourself with the Faculty Forums and Academic Forum content in the SU structure training.</a:t>
            </a:r>
          </a:p>
          <a:p>
            <a:endParaRPr lang="en-US" dirty="0"/>
          </a:p>
          <a:p>
            <a:r>
              <a:rPr lang="en-US" dirty="0"/>
              <a:t>Once you have please do carry on</a:t>
            </a:r>
            <a:endParaRPr lang="en-GB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03EBF60-B69F-9AFC-911D-687A831A43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900" y="990600"/>
            <a:ext cx="3554186" cy="3554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24556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D12027E-7EC2-A1C0-348D-ED1B6ADEB2C7}"/>
              </a:ext>
            </a:extLst>
          </p:cNvPr>
          <p:cNvSpPr txBox="1"/>
          <p:nvPr/>
        </p:nvSpPr>
        <p:spPr>
          <a:xfrm>
            <a:off x="575354" y="1369529"/>
            <a:ext cx="9025846" cy="42199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Organise and deliver Faculty Forums (with Faculty Reps) as an opportunity to gather feedback and discuss issues from Course Reps (in particular SSLC Chairs) and students from within the Faculty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Develop a strong relationship with the relevant Director of Student Experience as required and represent student views on arising issues. Raise issues and feedback as appropriate in meetings 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Attend Academic Forum and undertake tasks as required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Act upon the Union objectives as set by Academic Forum, delegating tasks to Course Reps as appropriate 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Communicate changes and developments to the student cohort regularly 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Share best practice with Reps from other Faculties and support Reps in improving the Academic experience of students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Support the Vice President Education &amp; Postgraduate on any matters arising to the academic experience of students within the faculty area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F4440D6-2C92-C537-0204-CC9401E14027}"/>
              </a:ext>
            </a:extLst>
          </p:cNvPr>
          <p:cNvSpPr txBox="1"/>
          <p:nvPr/>
        </p:nvSpPr>
        <p:spPr>
          <a:xfrm>
            <a:off x="575354" y="386833"/>
            <a:ext cx="744038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4000" b="1" dirty="0">
                <a:solidFill>
                  <a:srgbClr val="5C5D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Role</a:t>
            </a:r>
            <a:endParaRPr lang="en-GB" sz="4000" b="1" dirty="0">
              <a:solidFill>
                <a:srgbClr val="5C5D6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33196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CEA368-A8B4-4E09-B3D3-53B3120062FF}"/>
              </a:ext>
            </a:extLst>
          </p:cNvPr>
          <p:cNvSpPr txBox="1">
            <a:spLocks/>
          </p:cNvSpPr>
          <p:nvPr/>
        </p:nvSpPr>
        <p:spPr>
          <a:xfrm>
            <a:off x="939176" y="2926556"/>
            <a:ext cx="9144000" cy="1004888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sz="5500" b="1" dirty="0">
                <a:solidFill>
                  <a:srgbClr val="5C5D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are the areas you want to focus on this  year?</a:t>
            </a:r>
            <a:endParaRPr lang="en-GB" sz="5500" b="1" dirty="0">
              <a:solidFill>
                <a:srgbClr val="5C5D6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7E01DFB-5251-F943-3C6E-D0B365A9B09F}"/>
              </a:ext>
            </a:extLst>
          </p:cNvPr>
          <p:cNvSpPr txBox="1"/>
          <p:nvPr/>
        </p:nvSpPr>
        <p:spPr>
          <a:xfrm>
            <a:off x="1186543" y="4506686"/>
            <a:ext cx="8991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Academic / personal – what matters to you – build off discissions you had with fellow reps during the live session in Welcome week and share new and old ideas via the </a:t>
            </a:r>
            <a:r>
              <a:rPr lang="en-US" dirty="0" err="1"/>
              <a:t>padlet</a:t>
            </a:r>
            <a:r>
              <a:rPr lang="en-US" dirty="0"/>
              <a:t> attached here. </a:t>
            </a:r>
            <a:r>
              <a:rPr lang="en-US" dirty="0">
                <a:hlinkClick r:id="rId3"/>
              </a:rPr>
              <a:t>https://padlet.com/danieldocherty2/forum-reps-ideas-and-feedback-jp8kp7hgklksywag</a:t>
            </a:r>
            <a:r>
              <a:rPr lang="en-US" dirty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78395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8AB6752-D7A4-3F90-4043-8B05CAC0F0F2}"/>
              </a:ext>
            </a:extLst>
          </p:cNvPr>
          <p:cNvSpPr txBox="1"/>
          <p:nvPr/>
        </p:nvSpPr>
        <p:spPr>
          <a:xfrm>
            <a:off x="672048" y="1924398"/>
            <a:ext cx="10616438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The committees are: (University)</a:t>
            </a:r>
            <a:endParaRPr lang="en-GB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Art Collection Committee - 2x Reps from the SU (</a:t>
            </a:r>
            <a:r>
              <a:rPr lang="en-GB" sz="1800" i="1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can be any, may be worth having 1 Faculty Rep Arts and 1 Arts SSLC Chair?</a:t>
            </a:r>
            <a:r>
              <a:rPr lang="en-GB" sz="18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)</a:t>
            </a:r>
            <a:endParaRPr lang="en-GB" sz="1800" dirty="0">
              <a:solidFill>
                <a:srgbClr val="000000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Education and Student Experience Committee - 3x Reps from the SU (1 UG, 1 PGT &amp; 1 PGR) </a:t>
            </a:r>
            <a:endParaRPr lang="en-GB" sz="1800" dirty="0">
              <a:solidFill>
                <a:srgbClr val="000000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Learning &amp; Teaching Sub-Committee - 2x Reps from the SU (1 UG &amp; 1 PGT)</a:t>
            </a:r>
            <a:endParaRPr lang="en-GB" sz="1800" dirty="0">
              <a:solidFill>
                <a:srgbClr val="000000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Postgraduate Research Sub-Committee - 3x Reps from the SU (</a:t>
            </a:r>
            <a:r>
              <a:rPr lang="en-GB" sz="1800" i="1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Either PGR Faculty Reps and/or Chairs of PGR SSLCs?</a:t>
            </a:r>
            <a:r>
              <a:rPr lang="en-GB" sz="18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)</a:t>
            </a:r>
            <a:endParaRPr lang="en-GB" sz="1800" dirty="0">
              <a:solidFill>
                <a:srgbClr val="000000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Quality and Standards Sub-Committee - 2x Reps from the SU (1 UG &amp; 1 PGT)</a:t>
            </a:r>
            <a:endParaRPr lang="en-GB" sz="1800" dirty="0">
              <a:solidFill>
                <a:srgbClr val="000000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Research Committee - 2x PGR students (</a:t>
            </a:r>
            <a:r>
              <a:rPr lang="en-GB" sz="1800" i="1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either PGR Faculty Reps and/or Chairs of PGR SSLCs?</a:t>
            </a:r>
            <a:r>
              <a:rPr lang="en-GB" sz="18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)</a:t>
            </a:r>
            <a:endParaRPr lang="en-GB" sz="1800" dirty="0">
              <a:solidFill>
                <a:srgbClr val="000000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Research Governance and Ethics Committee - (</a:t>
            </a:r>
            <a:r>
              <a:rPr lang="en-GB" sz="1800" i="1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Any 1 PG student - leave that up to you who but maybe a chair?</a:t>
            </a:r>
            <a:r>
              <a:rPr lang="en-GB" sz="18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) </a:t>
            </a:r>
            <a:endParaRPr lang="en-GB" sz="1800" dirty="0">
              <a:solidFill>
                <a:srgbClr val="000000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Senate - 3x Reps from the SU (Arts, Science &amp; Engineering and Medicine (SEM) &amp; of Social Science)</a:t>
            </a:r>
            <a:endParaRPr lang="en-GB" sz="1800" dirty="0">
              <a:solidFill>
                <a:srgbClr val="000000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Student Success Sub-Committee - 3x Reps from the SU (1 UG, 1 PGT &amp; 1 PGR)</a:t>
            </a: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GB" dirty="0">
              <a:solidFill>
                <a:srgbClr val="000000"/>
              </a:solidFill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lvl="0">
              <a:buSzPts val="1000"/>
              <a:tabLst>
                <a:tab pos="457200" algn="l"/>
              </a:tabLst>
            </a:pPr>
            <a:r>
              <a:rPr lang="en-GB" sz="18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This should all be familiar with you but if not contact us urgently.</a:t>
            </a:r>
          </a:p>
          <a:p>
            <a:endParaRPr lang="en-GB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70D6EE2F-F99E-1C54-7D48-18737E43BB84}"/>
              </a:ext>
            </a:extLst>
          </p:cNvPr>
          <p:cNvSpPr txBox="1">
            <a:spLocks/>
          </p:cNvSpPr>
          <p:nvPr/>
        </p:nvSpPr>
        <p:spPr>
          <a:xfrm>
            <a:off x="672048" y="420357"/>
            <a:ext cx="9144000" cy="1004888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sz="4000" b="1" dirty="0">
                <a:solidFill>
                  <a:srgbClr val="5C5D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 meetings</a:t>
            </a:r>
            <a:endParaRPr lang="en-GB" sz="4000" b="1" dirty="0">
              <a:solidFill>
                <a:srgbClr val="5C5D6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B099FFE3-704C-CCF0-52CC-2AD006066967}"/>
              </a:ext>
            </a:extLst>
          </p:cNvPr>
          <p:cNvCxnSpPr/>
          <p:nvPr/>
        </p:nvCxnSpPr>
        <p:spPr>
          <a:xfrm>
            <a:off x="760020" y="1767154"/>
            <a:ext cx="9056028" cy="0"/>
          </a:xfrm>
          <a:prstGeom prst="line">
            <a:avLst/>
          </a:prstGeom>
          <a:ln w="19050">
            <a:solidFill>
              <a:srgbClr val="5C5D6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74352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8AB6752-D7A4-3F90-4043-8B05CAC0F0F2}"/>
              </a:ext>
            </a:extLst>
          </p:cNvPr>
          <p:cNvSpPr txBox="1"/>
          <p:nvPr/>
        </p:nvSpPr>
        <p:spPr>
          <a:xfrm>
            <a:off x="672048" y="1924398"/>
            <a:ext cx="10616438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M</a:t>
            </a:r>
            <a:r>
              <a:rPr lang="en-GB" dirty="0">
                <a:solidFill>
                  <a:srgbClr val="000000"/>
                </a:solidFill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ore University sessions you are expected to attend (please note these may change)</a:t>
            </a:r>
          </a:p>
          <a:p>
            <a:endParaRPr lang="en-GB" dirty="0">
              <a:solidFill>
                <a:srgbClr val="000000"/>
              </a:solidFill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Faculty Board (Arts) - 1x PGR Arts, 1x UG Arts, 1x PGT Arts</a:t>
            </a:r>
            <a:endParaRPr lang="en-GB" sz="1800" dirty="0">
              <a:solidFill>
                <a:srgbClr val="000000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Faculty Board (SEM) - 1x PGR SEM, 2x UG SEM, 1x PGT SEM</a:t>
            </a:r>
            <a:endParaRPr lang="en-GB" sz="1800" dirty="0">
              <a:solidFill>
                <a:srgbClr val="000000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Faculty Board (Social Science) - 1x PGT, 2x UG Social Science</a:t>
            </a:r>
            <a:endParaRPr lang="en-GB" sz="1800" dirty="0">
              <a:solidFill>
                <a:srgbClr val="000000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r>
              <a:rPr lang="en-GB" sz="18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 </a:t>
            </a:r>
            <a:endParaRPr lang="en-GB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Faculty Education Committee (Arts) - 2x UG Arts, 1x PGT Arts</a:t>
            </a:r>
            <a:endParaRPr lang="en-GB" sz="1800" dirty="0">
              <a:solidFill>
                <a:srgbClr val="000000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Faculty Education Committee (SEM) - 2x UG SEM, 1x PGT SEM &amp; 1 PGR SEM</a:t>
            </a:r>
            <a:endParaRPr lang="en-GB" sz="1800" dirty="0">
              <a:solidFill>
                <a:srgbClr val="000000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Faculty Education Committee (Social Science) - 2x UG Social Sciences, 1x PGT Social Science &amp; 1x PGR Social Science </a:t>
            </a:r>
            <a:endParaRPr lang="en-GB" sz="1800" dirty="0">
              <a:solidFill>
                <a:srgbClr val="000000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r>
              <a:rPr lang="en-GB" sz="18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 </a:t>
            </a:r>
            <a:endParaRPr lang="en-GB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r>
              <a:rPr lang="en-GB" dirty="0">
                <a:solidFill>
                  <a:srgbClr val="000000"/>
                </a:solidFill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If you are unsure about anything in regards to your university meetings that you are expected to attend please reach out to Daniel and Yaz immediately to clarify.</a:t>
            </a:r>
            <a:endParaRPr lang="en-GB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70D6EE2F-F99E-1C54-7D48-18737E43BB84}"/>
              </a:ext>
            </a:extLst>
          </p:cNvPr>
          <p:cNvSpPr txBox="1">
            <a:spLocks/>
          </p:cNvSpPr>
          <p:nvPr/>
        </p:nvSpPr>
        <p:spPr>
          <a:xfrm>
            <a:off x="672048" y="420357"/>
            <a:ext cx="9144000" cy="1004888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sz="4000" b="1" dirty="0">
                <a:solidFill>
                  <a:srgbClr val="5C5D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 meetings</a:t>
            </a:r>
            <a:endParaRPr lang="en-GB" sz="4000" b="1" dirty="0">
              <a:solidFill>
                <a:srgbClr val="5C5D6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B099FFE3-704C-CCF0-52CC-2AD006066967}"/>
              </a:ext>
            </a:extLst>
          </p:cNvPr>
          <p:cNvCxnSpPr/>
          <p:nvPr/>
        </p:nvCxnSpPr>
        <p:spPr>
          <a:xfrm>
            <a:off x="760020" y="1767154"/>
            <a:ext cx="9056028" cy="0"/>
          </a:xfrm>
          <a:prstGeom prst="line">
            <a:avLst/>
          </a:prstGeom>
          <a:ln w="19050">
            <a:solidFill>
              <a:srgbClr val="5C5D6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96096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570D50-804E-5FE5-A7DE-E0C4BBB759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solidFill>
                  <a:srgbClr val="757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Useful documents to read </a:t>
            </a:r>
            <a:endParaRPr lang="en-GB" sz="4000" b="1" dirty="0">
              <a:solidFill>
                <a:srgbClr val="757D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253C1D-A4EB-E19B-7CA7-73F55609D9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You should be aware of two significant documents </a:t>
            </a:r>
            <a:r>
              <a:rPr lang="en-US"/>
              <a:t>from the Chair training:</a:t>
            </a:r>
            <a:endParaRPr lang="en-US" dirty="0"/>
          </a:p>
          <a:p>
            <a:endParaRPr lang="en-US" dirty="0"/>
          </a:p>
          <a:p>
            <a:r>
              <a:rPr lang="en-US" dirty="0"/>
              <a:t>ITLR review for your department </a:t>
            </a:r>
          </a:p>
          <a:p>
            <a:r>
              <a:rPr lang="en-US" dirty="0"/>
              <a:t>Previous years SSLC end of year report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Pleas find the link to these in the Academic Representation Hub on the SU website.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54984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4D6754-2487-7AFD-950F-532BE8FCD7A0}"/>
              </a:ext>
            </a:extLst>
          </p:cNvPr>
          <p:cNvSpPr txBox="1">
            <a:spLocks/>
          </p:cNvSpPr>
          <p:nvPr/>
        </p:nvSpPr>
        <p:spPr>
          <a:xfrm>
            <a:off x="672048" y="420357"/>
            <a:ext cx="9144000" cy="1004888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sz="4000" b="1" dirty="0">
                <a:solidFill>
                  <a:srgbClr val="5C5D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Drop-ins and Welcome Event </a:t>
            </a:r>
            <a:endParaRPr lang="en-GB" sz="4000" b="1" dirty="0">
              <a:solidFill>
                <a:srgbClr val="5C5D6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3C816A7B-B0CC-CDAC-DC8D-2E398C9E1888}"/>
              </a:ext>
            </a:extLst>
          </p:cNvPr>
          <p:cNvCxnSpPr/>
          <p:nvPr/>
        </p:nvCxnSpPr>
        <p:spPr>
          <a:xfrm>
            <a:off x="760020" y="1767154"/>
            <a:ext cx="9056028" cy="0"/>
          </a:xfrm>
          <a:prstGeom prst="line">
            <a:avLst/>
          </a:prstGeom>
          <a:ln w="19050">
            <a:solidFill>
              <a:srgbClr val="5C5D6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91A25920-0A9B-AD5D-6603-E626EE78AB76}"/>
              </a:ext>
            </a:extLst>
          </p:cNvPr>
          <p:cNvSpPr txBox="1"/>
          <p:nvPr/>
        </p:nvSpPr>
        <p:spPr>
          <a:xfrm>
            <a:off x="968829" y="2481943"/>
            <a:ext cx="964474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Please be aware that we will have regular drop-in sessions that you can attend as Faculty Rep – these dates will be added to your Calanders but can also be found on the Key dates section on the Resource Hub </a:t>
            </a:r>
          </a:p>
          <a:p>
            <a:endParaRPr lang="en-US" sz="2800" dirty="0"/>
          </a:p>
          <a:p>
            <a:r>
              <a:rPr lang="en-GB" sz="2800" dirty="0"/>
              <a:t>Finally as mentioned please if you can attend the Academic Rep Welcome on Saturday the 26</a:t>
            </a:r>
            <a:r>
              <a:rPr lang="en-GB" sz="2800" baseline="30000" dirty="0"/>
              <a:t>th</a:t>
            </a:r>
            <a:r>
              <a:rPr lang="en-GB" sz="2800" dirty="0"/>
              <a:t> of October between 9- 1o’clock. </a:t>
            </a:r>
          </a:p>
        </p:txBody>
      </p:sp>
    </p:spTree>
    <p:extLst>
      <p:ext uri="{BB962C8B-B14F-4D97-AF65-F5344CB8AC3E}">
        <p14:creationId xmlns:p14="http://schemas.microsoft.com/office/powerpoint/2010/main" val="4146907774"/>
      </p:ext>
    </p:extLst>
  </p:cSld>
  <p:clrMapOvr>
    <a:masterClrMapping/>
  </p:clrMapOvr>
</p:sld>
</file>

<file path=ppt/theme/theme1.xml><?xml version="1.0" encoding="utf-8"?>
<a:theme xmlns:a="http://schemas.openxmlformats.org/drawingml/2006/main" name="WSU student facing intro pag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af82977e-4c59-4f13-a031-e548dc6be209">
      <UserInfo>
        <DisplayName>Natasha Patel</DisplayName>
        <AccountId>900</AccountId>
        <AccountType/>
      </UserInfo>
      <UserInfo>
        <DisplayName>Yaz Yeahia</DisplayName>
        <AccountId>462</AccountId>
        <AccountType/>
      </UserInfo>
      <UserInfo>
        <DisplayName>Kam Sangha</DisplayName>
        <AccountId>15</AccountId>
        <AccountType/>
      </UserInfo>
    </SharedWithUsers>
    <lcf76f155ced4ddcb4097134ff3c332f xmlns="dfaeaeed-4e8c-4c7d-98c3-916a56a9e3aa">
      <Terms xmlns="http://schemas.microsoft.com/office/infopath/2007/PartnerControls"/>
    </lcf76f155ced4ddcb4097134ff3c332f>
    <TaxCatchAll xmlns="af82977e-4c59-4f13-a031-e548dc6be209" xsi:nil="true"/>
    <Category xmlns="dfaeaeed-4e8c-4c7d-98c3-916a56a9e3aa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7BCEFC2D8FC8947B72765302A6AA1A5" ma:contentTypeVersion="15" ma:contentTypeDescription="Create a new document." ma:contentTypeScope="" ma:versionID="67a79cb43849009fd99f8144dfc76d0a">
  <xsd:schema xmlns:xsd="http://www.w3.org/2001/XMLSchema" xmlns:xs="http://www.w3.org/2001/XMLSchema" xmlns:p="http://schemas.microsoft.com/office/2006/metadata/properties" xmlns:ns2="dfaeaeed-4e8c-4c7d-98c3-916a56a9e3aa" xmlns:ns3="af82977e-4c59-4f13-a031-e548dc6be209" targetNamespace="http://schemas.microsoft.com/office/2006/metadata/properties" ma:root="true" ma:fieldsID="bb1bc81e3963f0608c5fade03631ddb1" ns2:_="" ns3:_="">
    <xsd:import namespace="dfaeaeed-4e8c-4c7d-98c3-916a56a9e3aa"/>
    <xsd:import namespace="af82977e-4c59-4f13-a031-e548dc6be20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3:SharedWithUsers" minOccurs="0"/>
                <xsd:element ref="ns3:SharedWithDetails" minOccurs="0"/>
                <xsd:element ref="ns2:Category" minOccurs="0"/>
                <xsd:element ref="ns2:MediaServiceLocation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faeaeed-4e8c-4c7d-98c3-916a56a9e3a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2" nillable="true" ma:taxonomy="true" ma:internalName="lcf76f155ced4ddcb4097134ff3c332f" ma:taxonomyFieldName="MediaServiceImageTags" ma:displayName="Image Tags" ma:readOnly="false" ma:fieldId="{5cf76f15-5ced-4ddc-b409-7134ff3c332f}" ma:taxonomyMulti="true" ma:sspId="f9ea175a-45e3-42d7-a804-ddc6ab572e2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Category" ma:index="20" nillable="true" ma:displayName="Category" ma:format="Dropdown" ma:internalName="Category">
      <xsd:simpleType>
        <xsd:union memberTypes="dms:Text">
          <xsd:simpleType>
            <xsd:restriction base="dms:Choice">
              <xsd:enumeration value="MRF &amp; Financial Document"/>
              <xsd:enumeration value="Planning Documents"/>
              <xsd:enumeration value="Marketing Assets"/>
              <xsd:enumeration value="Other Documents"/>
            </xsd:restriction>
          </xsd:simpleType>
        </xsd:union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f82977e-4c59-4f13-a031-e548dc6be209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127bbb70-8029-4089-a7ad-e207b9298133}" ma:internalName="TaxCatchAll" ma:showField="CatchAllData" ma:web="af82977e-4c59-4f13-a031-e548dc6be20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C35F4C7-24F8-4CB0-8BCF-1B6AE6562295}">
  <ds:schemaRefs>
    <ds:schemaRef ds:uri="69727a05-70c5-449a-90f0-7dde2b8ec049"/>
    <ds:schemaRef ds:uri="79da2c25-5886-46b0-be0b-1218e13c9131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af82977e-4c59-4f13-a031-e548dc6be209"/>
    <ds:schemaRef ds:uri="dfaeaeed-4e8c-4c7d-98c3-916a56a9e3aa"/>
  </ds:schemaRefs>
</ds:datastoreItem>
</file>

<file path=customXml/itemProps2.xml><?xml version="1.0" encoding="utf-8"?>
<ds:datastoreItem xmlns:ds="http://schemas.openxmlformats.org/officeDocument/2006/customXml" ds:itemID="{B665F599-A44E-4928-B63E-B0493C29164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faeaeed-4e8c-4c7d-98c3-916a56a9e3aa"/>
    <ds:schemaRef ds:uri="af82977e-4c59-4f13-a031-e548dc6be2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B2DC549-42D2-48DA-B4AC-1A5366FC106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785</Words>
  <Application>Microsoft Office PowerPoint</Application>
  <PresentationFormat>Widescreen</PresentationFormat>
  <Paragraphs>68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Aptos</vt:lpstr>
      <vt:lpstr>Arial</vt:lpstr>
      <vt:lpstr>Calibri</vt:lpstr>
      <vt:lpstr>Calibri Light</vt:lpstr>
      <vt:lpstr>Symbol</vt:lpstr>
      <vt:lpstr>WSU student facing intro page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Useful documents to read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Scarlett Danks</dc:creator>
  <cp:lastModifiedBy>Daniel Docherty</cp:lastModifiedBy>
  <cp:revision>18</cp:revision>
  <dcterms:created xsi:type="dcterms:W3CDTF">2021-08-03T12:03:22Z</dcterms:created>
  <dcterms:modified xsi:type="dcterms:W3CDTF">2024-10-09T14:25:15Z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0x01010027BCEFC2D8FC8947B72765302A6AA1A5</vt:lpwstr>
  </property>
  <property fmtid="{D5CDD505-2E9C-101B-9397-08002B2CF9AE}" pid="3" name="MediaServiceImageTags">
    <vt:lpwstr/>
  </property>
</Properties>
</file>