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5" r:id="rId5"/>
  </p:sldMasterIdLst>
  <p:notesMasterIdLst>
    <p:notesMasterId r:id="rId17"/>
  </p:notesMasterIdLst>
  <p:sldIdLst>
    <p:sldId id="256" r:id="rId6"/>
    <p:sldId id="315" r:id="rId7"/>
    <p:sldId id="316" r:id="rId8"/>
    <p:sldId id="317" r:id="rId9"/>
    <p:sldId id="308" r:id="rId10"/>
    <p:sldId id="318" r:id="rId11"/>
    <p:sldId id="322" r:id="rId12"/>
    <p:sldId id="319" r:id="rId13"/>
    <p:sldId id="320" r:id="rId14"/>
    <p:sldId id="321" r:id="rId15"/>
    <p:sldId id="25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5D61"/>
    <a:srgbClr val="757D83"/>
    <a:srgbClr val="3C55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C2EBFC-CE2E-4E5D-879D-DF21DE14CE77}" v="1" dt="2023-10-13T11:09:18.798"/>
    <p1510:client id="{8A255340-9059-338F-BFC2-91BF4A4B625E}" v="2" dt="2023-10-15T08:46:26.9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FE7E4-F33C-472C-8BFC-473E4D49F4DD}" type="datetimeFigureOut">
              <a:rPr lang="en-GB" smtClean="0"/>
              <a:t>24/10/2025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14E497-132A-48FC-9CD8-B5EAFCEED8A8}" type="slidenum">
              <a:rPr lang="en-GB" smtClean="0"/>
              <a:t>‹#›</a:t>
            </a:fld>
            <a:endParaRPr lang="en-GB" dirty="0"/>
          </a:p>
        </p:txBody>
      </p:sp>
    </p:spTree>
    <p:extLst>
      <p:ext uri="{BB962C8B-B14F-4D97-AF65-F5344CB8AC3E}">
        <p14:creationId xmlns:p14="http://schemas.microsoft.com/office/powerpoint/2010/main" val="3299126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14E497-132A-48FC-9CD8-B5EAFCEED8A8}" type="slidenum">
              <a:rPr lang="en-GB" smtClean="0"/>
              <a:t>3</a:t>
            </a:fld>
            <a:endParaRPr lang="en-GB" dirty="0"/>
          </a:p>
        </p:txBody>
      </p:sp>
    </p:spTree>
    <p:extLst>
      <p:ext uri="{BB962C8B-B14F-4D97-AF65-F5344CB8AC3E}">
        <p14:creationId xmlns:p14="http://schemas.microsoft.com/office/powerpoint/2010/main" val="591440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Academic / personal – what matters?</a:t>
            </a:r>
            <a:endParaRPr lang="en-GB" dirty="0"/>
          </a:p>
        </p:txBody>
      </p:sp>
      <p:sp>
        <p:nvSpPr>
          <p:cNvPr id="4" name="Slide Number Placeholder 3"/>
          <p:cNvSpPr>
            <a:spLocks noGrp="1"/>
          </p:cNvSpPr>
          <p:nvPr>
            <p:ph type="sldNum" sz="quarter" idx="5"/>
          </p:nvPr>
        </p:nvSpPr>
        <p:spPr/>
        <p:txBody>
          <a:bodyPr/>
          <a:lstStyle/>
          <a:p>
            <a:fld id="{0F14E497-132A-48FC-9CD8-B5EAFCEED8A8}" type="slidenum">
              <a:rPr lang="en-GB" smtClean="0"/>
              <a:t>5</a:t>
            </a:fld>
            <a:endParaRPr lang="en-GB" dirty="0"/>
          </a:p>
        </p:txBody>
      </p:sp>
    </p:spTree>
    <p:extLst>
      <p:ext uri="{BB962C8B-B14F-4D97-AF65-F5344CB8AC3E}">
        <p14:creationId xmlns:p14="http://schemas.microsoft.com/office/powerpoint/2010/main" val="493567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783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7E08EAB-64D4-4146-9F3E-1C9566178A44}"/>
              </a:ext>
            </a:extLst>
          </p:cNvPr>
          <p:cNvSpPr>
            <a:spLocks noGrp="1"/>
          </p:cNvSpPr>
          <p:nvPr>
            <p:ph type="pic" idx="1"/>
          </p:nvPr>
        </p:nvSpPr>
        <p:spPr>
          <a:xfrm>
            <a:off x="621030" y="1577339"/>
            <a:ext cx="8763000" cy="49237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Tree>
    <p:extLst>
      <p:ext uri="{BB962C8B-B14F-4D97-AF65-F5344CB8AC3E}">
        <p14:creationId xmlns:p14="http://schemas.microsoft.com/office/powerpoint/2010/main" val="1235845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411F3-DA27-4C51-B9E9-7F26024C71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E7EB45-BAD8-4BC2-9266-13AA4AEB11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E67244-6AE5-4E29-B930-AD80322E4856}"/>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6D8D9BB4-3FF2-4D5C-A50A-4BD58933FBF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EDF6A79-9FEF-4102-815F-39AB7EB9126D}"/>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266621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D27CE8-D621-48FB-B3D9-249E2EDC4A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99C1B6F-9FFD-4C1F-BDD6-F764953754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41552-C982-4E5E-8D51-9D1953290C98}"/>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3C02F733-37B3-4243-97F4-87935912392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9DA445F-5483-4316-A36D-0D926C638340}"/>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279500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19BB9-1DF2-4403-BF7D-EAC15CCF3C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BB2D76F-E159-4AB8-B792-06B3D1A86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BC44BD3-4647-4132-965F-BAC3D3CC5993}"/>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BAA0325B-DE8E-4459-AC5A-3B391AE1E34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EF5E7E8-61F0-4F38-85CA-F004CC8B7065}"/>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250936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11CC3-97D5-4F3C-A449-3310C7A4AC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5F67AF-A89E-41BB-B9A6-A3E9EA6F42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DADCE-40A6-40F4-8812-3B7E723383A8}"/>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DAD34CCD-1A7F-4AD0-8A5F-5BE77535578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EDB075F-83B3-43E4-BE18-179CA00823E8}"/>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61786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7E671-8E16-4B20-9B68-4F542C14D1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E470326-505E-4034-B591-ABAA41A58C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635953-1510-4C20-AA5C-8C33DECAF095}"/>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67E7FB20-29F3-4873-80E8-50A50414348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C0E5A30-2482-4BF7-9B43-291DA0DEC561}"/>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3233165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2ABA7-E904-4043-B37D-7BF554936CB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7491D5-DA2E-4610-95B3-BD2ECFA977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39DF2E-A85D-4D3F-B23C-435D4C29D2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64C4D4B-E8FF-4103-A365-212893CF2938}"/>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6" name="Footer Placeholder 5">
            <a:extLst>
              <a:ext uri="{FF2B5EF4-FFF2-40B4-BE49-F238E27FC236}">
                <a16:creationId xmlns:a16="http://schemas.microsoft.com/office/drawing/2014/main" id="{A3E33193-FBD9-494A-9650-AADAF2AE876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EBD46FF-DE85-466C-8DD2-22D87F3FD353}"/>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342889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177A5-E85D-4451-8CB9-CFE70E7AD7E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9F48E3-234B-40E2-8C75-06AD26E6D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9ACF88-D2DC-473B-BF5A-1CFCC5C026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1298613-0113-4847-A939-816670AD99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A98B72-ECBE-4F5B-A9F7-4C472F8D88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8544083-DDD5-47AD-B8A7-F0F213398606}"/>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8" name="Footer Placeholder 7">
            <a:extLst>
              <a:ext uri="{FF2B5EF4-FFF2-40B4-BE49-F238E27FC236}">
                <a16:creationId xmlns:a16="http://schemas.microsoft.com/office/drawing/2014/main" id="{DE243B38-718D-45CE-81A1-E64A0D069D3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41F9B8F0-E429-4365-8353-249C29E50250}"/>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3479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D87E6-1D07-4E87-8E96-983C6E157E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5D39E7-3DA5-4B42-8D83-1EA243210D8D}"/>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4" name="Footer Placeholder 3">
            <a:extLst>
              <a:ext uri="{FF2B5EF4-FFF2-40B4-BE49-F238E27FC236}">
                <a16:creationId xmlns:a16="http://schemas.microsoft.com/office/drawing/2014/main" id="{E14EF50F-24A0-4BD8-A2CE-CA399038D722}"/>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A8C10DC-3E85-42A1-9D01-11CEAAB20563}"/>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106820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104176-8FB1-4355-A4FF-C293B9C27771}"/>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3" name="Footer Placeholder 2">
            <a:extLst>
              <a:ext uri="{FF2B5EF4-FFF2-40B4-BE49-F238E27FC236}">
                <a16:creationId xmlns:a16="http://schemas.microsoft.com/office/drawing/2014/main" id="{A4EF54EA-3D26-44C1-B342-0103210983DD}"/>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AB130E7-660F-48C8-B221-75D07B3763AB}"/>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4125496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B2E7F-C9AC-4B5A-ABD1-72CCB540C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C65FD8-253B-4733-B3A8-1F0DFD6913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1BC7F2-5C21-4699-B4E6-0205E98925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573C85-8757-4A48-8359-8E9B6A08F097}"/>
              </a:ext>
            </a:extLst>
          </p:cNvPr>
          <p:cNvSpPr>
            <a:spLocks noGrp="1"/>
          </p:cNvSpPr>
          <p:nvPr>
            <p:ph type="dt" sz="half" idx="10"/>
          </p:nvPr>
        </p:nvSpPr>
        <p:spPr/>
        <p:txBody>
          <a:bodyPr/>
          <a:lstStyle/>
          <a:p>
            <a:fld id="{FE3E0F48-1F7F-44CC-8786-0B91F3185C47}" type="datetimeFigureOut">
              <a:rPr lang="en-GB" smtClean="0"/>
              <a:t>24/10/2025</a:t>
            </a:fld>
            <a:endParaRPr lang="en-GB" dirty="0"/>
          </a:p>
        </p:txBody>
      </p:sp>
      <p:sp>
        <p:nvSpPr>
          <p:cNvPr id="6" name="Footer Placeholder 5">
            <a:extLst>
              <a:ext uri="{FF2B5EF4-FFF2-40B4-BE49-F238E27FC236}">
                <a16:creationId xmlns:a16="http://schemas.microsoft.com/office/drawing/2014/main" id="{A093A987-1D87-43C1-954C-BE4E1946298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C91042B-6C74-4A44-96B1-6CB8EB36ECB1}"/>
              </a:ext>
            </a:extLst>
          </p:cNvPr>
          <p:cNvSpPr>
            <a:spLocks noGrp="1"/>
          </p:cNvSpPr>
          <p:nvPr>
            <p:ph type="sldNum" sz="quarter" idx="12"/>
          </p:nvPr>
        </p:nvSpPr>
        <p:spPr/>
        <p:txBody>
          <a:bodyPr/>
          <a:lstStyle/>
          <a:p>
            <a:fld id="{BEBB44F7-605F-45DE-9634-FA3259FBF742}" type="slidenum">
              <a:rPr lang="en-GB" smtClean="0"/>
              <a:t>‹#›</a:t>
            </a:fld>
            <a:endParaRPr lang="en-GB" dirty="0"/>
          </a:p>
        </p:txBody>
      </p:sp>
    </p:spTree>
    <p:extLst>
      <p:ext uri="{BB962C8B-B14F-4D97-AF65-F5344CB8AC3E}">
        <p14:creationId xmlns:p14="http://schemas.microsoft.com/office/powerpoint/2010/main" val="444598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image" Target="../media/image5.png"/><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A picture containing icon&#10;&#10;Description automatically generated">
            <a:extLst>
              <a:ext uri="{FF2B5EF4-FFF2-40B4-BE49-F238E27FC236}">
                <a16:creationId xmlns:a16="http://schemas.microsoft.com/office/drawing/2014/main" id="{C4271367-549B-45A3-BDBE-78C2882A9CA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7093"/>
            <a:ext cx="1838325" cy="1226579"/>
          </a:xfrm>
          <a:prstGeom prst="rect">
            <a:avLst/>
          </a:prstGeom>
        </p:spPr>
      </p:pic>
      <p:pic>
        <p:nvPicPr>
          <p:cNvPr id="8" name="Picture 7" descr="Logo&#10;&#10;Description automatically generated">
            <a:extLst>
              <a:ext uri="{FF2B5EF4-FFF2-40B4-BE49-F238E27FC236}">
                <a16:creationId xmlns:a16="http://schemas.microsoft.com/office/drawing/2014/main" id="{F41E9EF0-3BBB-4214-946D-00AFBC9FB41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287616" y="-2859287"/>
            <a:ext cx="4838700" cy="4395201"/>
          </a:xfrm>
          <a:prstGeom prst="rect">
            <a:avLst/>
          </a:prstGeom>
        </p:spPr>
      </p:pic>
      <p:pic>
        <p:nvPicPr>
          <p:cNvPr id="9" name="Picture 8">
            <a:extLst>
              <a:ext uri="{FF2B5EF4-FFF2-40B4-BE49-F238E27FC236}">
                <a16:creationId xmlns:a16="http://schemas.microsoft.com/office/drawing/2014/main" id="{619F2BAD-4FEF-4A63-A9C1-8321618B702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344583" y="350052"/>
            <a:ext cx="724765" cy="724765"/>
          </a:xfrm>
          <a:prstGeom prst="rect">
            <a:avLst/>
          </a:prstGeom>
        </p:spPr>
      </p:pic>
      <p:pic>
        <p:nvPicPr>
          <p:cNvPr id="10" name="Picture 9">
            <a:extLst>
              <a:ext uri="{FF2B5EF4-FFF2-40B4-BE49-F238E27FC236}">
                <a16:creationId xmlns:a16="http://schemas.microsoft.com/office/drawing/2014/main" id="{5DBA1E06-B4FE-5944-896D-225804EEE3C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8903768" y="3976394"/>
            <a:ext cx="2881630" cy="2881630"/>
          </a:xfrm>
          <a:prstGeom prst="rect">
            <a:avLst/>
          </a:prstGeom>
        </p:spPr>
      </p:pic>
    </p:spTree>
    <p:extLst>
      <p:ext uri="{BB962C8B-B14F-4D97-AF65-F5344CB8AC3E}">
        <p14:creationId xmlns:p14="http://schemas.microsoft.com/office/powerpoint/2010/main" val="187115701"/>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3C62C1-EBD6-47BF-87D7-AADFC7508A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F57DF1-0840-49F3-B916-4E5D3D22AB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594CE9-7838-4B26-9C0A-EB99DF4732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E0F48-1F7F-44CC-8786-0B91F3185C47}" type="datetimeFigureOut">
              <a:rPr lang="en-GB" smtClean="0"/>
              <a:t>24/10/2025</a:t>
            </a:fld>
            <a:endParaRPr lang="en-GB" dirty="0"/>
          </a:p>
        </p:txBody>
      </p:sp>
      <p:sp>
        <p:nvSpPr>
          <p:cNvPr id="5" name="Footer Placeholder 4">
            <a:extLst>
              <a:ext uri="{FF2B5EF4-FFF2-40B4-BE49-F238E27FC236}">
                <a16:creationId xmlns:a16="http://schemas.microsoft.com/office/drawing/2014/main" id="{B994CC53-5519-4DE1-AE7D-420B7EF79D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9FA274E5-4BA3-4CB3-A1DF-3C7CBFE381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BB44F7-605F-45DE-9634-FA3259FBF742}" type="slidenum">
              <a:rPr lang="en-GB" smtClean="0"/>
              <a:t>‹#›</a:t>
            </a:fld>
            <a:endParaRPr lang="en-GB" dirty="0"/>
          </a:p>
        </p:txBody>
      </p:sp>
      <p:pic>
        <p:nvPicPr>
          <p:cNvPr id="7" name="Picture 6" descr="Logo&#10;&#10;Description automatically generated">
            <a:extLst>
              <a:ext uri="{FF2B5EF4-FFF2-40B4-BE49-F238E27FC236}">
                <a16:creationId xmlns:a16="http://schemas.microsoft.com/office/drawing/2014/main" id="{E79D3F12-B4E7-4E19-BBC3-6CDCA7730AB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287616" y="-2859287"/>
            <a:ext cx="4838700" cy="4395201"/>
          </a:xfrm>
          <a:prstGeom prst="rect">
            <a:avLst/>
          </a:prstGeom>
        </p:spPr>
      </p:pic>
      <p:pic>
        <p:nvPicPr>
          <p:cNvPr id="8" name="Picture 7">
            <a:extLst>
              <a:ext uri="{FF2B5EF4-FFF2-40B4-BE49-F238E27FC236}">
                <a16:creationId xmlns:a16="http://schemas.microsoft.com/office/drawing/2014/main" id="{6DF871D9-01E8-44C0-9698-3590790DB826}"/>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344583" y="350052"/>
            <a:ext cx="724765" cy="724765"/>
          </a:xfrm>
          <a:prstGeom prst="rect">
            <a:avLst/>
          </a:prstGeom>
        </p:spPr>
      </p:pic>
      <p:pic>
        <p:nvPicPr>
          <p:cNvPr id="9" name="Picture 8" descr="A picture containing icon&#10;&#10;Description automatically generated">
            <a:extLst>
              <a:ext uri="{FF2B5EF4-FFF2-40B4-BE49-F238E27FC236}">
                <a16:creationId xmlns:a16="http://schemas.microsoft.com/office/drawing/2014/main" id="{F593AF87-09A8-4E17-A4E8-61A7E74E6734}"/>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112491" y="6096231"/>
            <a:ext cx="752861" cy="523300"/>
          </a:xfrm>
          <a:prstGeom prst="rect">
            <a:avLst/>
          </a:prstGeom>
        </p:spPr>
      </p:pic>
      <p:pic>
        <p:nvPicPr>
          <p:cNvPr id="12" name="Picture 11">
            <a:extLst>
              <a:ext uri="{FF2B5EF4-FFF2-40B4-BE49-F238E27FC236}">
                <a16:creationId xmlns:a16="http://schemas.microsoft.com/office/drawing/2014/main" id="{0CBE8D0A-B872-7C40-BDB6-9EBE9CF6AB88}"/>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p:blipFill>
        <p:spPr>
          <a:xfrm>
            <a:off x="10988440" y="5886450"/>
            <a:ext cx="948713" cy="948713"/>
          </a:xfrm>
          <a:prstGeom prst="rect">
            <a:avLst/>
          </a:prstGeom>
        </p:spPr>
      </p:pic>
    </p:spTree>
    <p:extLst>
      <p:ext uri="{BB962C8B-B14F-4D97-AF65-F5344CB8AC3E}">
        <p14:creationId xmlns:p14="http://schemas.microsoft.com/office/powerpoint/2010/main" val="300326337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hyperlink" Target="mailto:studentvoice@warwicksu.com"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8AF47C9-AEC8-4D10-9ECC-C329A674F74F}"/>
              </a:ext>
            </a:extLst>
          </p:cNvPr>
          <p:cNvSpPr txBox="1">
            <a:spLocks/>
          </p:cNvSpPr>
          <p:nvPr/>
        </p:nvSpPr>
        <p:spPr>
          <a:xfrm>
            <a:off x="795338" y="1948421"/>
            <a:ext cx="10290004"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5000" b="1">
                <a:solidFill>
                  <a:srgbClr val="5C5D61"/>
                </a:solidFill>
                <a:latin typeface="Arial" panose="020B0604020202020204" pitchFamily="34" charset="0"/>
                <a:cs typeface="Arial" panose="020B0604020202020204" pitchFamily="34" charset="0"/>
              </a:rPr>
              <a:t>Course </a:t>
            </a:r>
            <a:r>
              <a:rPr lang="en-US" sz="5000" b="1" dirty="0">
                <a:solidFill>
                  <a:srgbClr val="5C5D61"/>
                </a:solidFill>
                <a:latin typeface="Arial" panose="020B0604020202020204" pitchFamily="34" charset="0"/>
                <a:cs typeface="Arial" panose="020B0604020202020204" pitchFamily="34" charset="0"/>
              </a:rPr>
              <a:t>Rep Training</a:t>
            </a:r>
            <a:endParaRPr lang="en-GB" sz="5000" b="1" dirty="0">
              <a:solidFill>
                <a:srgbClr val="5C5D61"/>
              </a:solidFill>
              <a:latin typeface="Arial" panose="020B0604020202020204" pitchFamily="34" charset="0"/>
              <a:cs typeface="Arial" panose="020B0604020202020204" pitchFamily="34" charset="0"/>
            </a:endParaRPr>
          </a:p>
        </p:txBody>
      </p:sp>
      <p:sp>
        <p:nvSpPr>
          <p:cNvPr id="7" name="Subtitle 2">
            <a:extLst>
              <a:ext uri="{FF2B5EF4-FFF2-40B4-BE49-F238E27FC236}">
                <a16:creationId xmlns:a16="http://schemas.microsoft.com/office/drawing/2014/main" id="{6EFFD779-3767-4EE4-B436-75F5293180F5}"/>
              </a:ext>
            </a:extLst>
          </p:cNvPr>
          <p:cNvSpPr txBox="1">
            <a:spLocks/>
          </p:cNvSpPr>
          <p:nvPr/>
        </p:nvSpPr>
        <p:spPr>
          <a:xfrm>
            <a:off x="857250" y="3429000"/>
            <a:ext cx="9144000" cy="1312862"/>
          </a:xfrm>
          <a:prstGeom prst="rect">
            <a:avLst/>
          </a:prstGeom>
        </p:spPr>
        <p:txBody>
          <a:bodyPr lIns="91440" tIns="45720" rIns="91440" bIns="45720" anchor="t"/>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GB" dirty="0">
              <a:solidFill>
                <a:srgbClr val="5C5D61"/>
              </a:solidFill>
              <a:latin typeface="Arial"/>
              <a:cs typeface="Arial"/>
            </a:endParaRPr>
          </a:p>
        </p:txBody>
      </p:sp>
      <p:cxnSp>
        <p:nvCxnSpPr>
          <p:cNvPr id="3" name="Straight Connector 2">
            <a:extLst>
              <a:ext uri="{FF2B5EF4-FFF2-40B4-BE49-F238E27FC236}">
                <a16:creationId xmlns:a16="http://schemas.microsoft.com/office/drawing/2014/main" id="{7A4EF616-6D22-4552-B67E-2EEAC6239CEB}"/>
              </a:ext>
            </a:extLst>
          </p:cNvPr>
          <p:cNvCxnSpPr/>
          <p:nvPr/>
        </p:nvCxnSpPr>
        <p:spPr>
          <a:xfrm>
            <a:off x="945222" y="3133618"/>
            <a:ext cx="9056028" cy="0"/>
          </a:xfrm>
          <a:prstGeom prst="line">
            <a:avLst/>
          </a:prstGeom>
          <a:ln w="19050">
            <a:solidFill>
              <a:srgbClr val="5C5D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7331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D6754-2487-7AFD-950F-532BE8FCD7A0}"/>
              </a:ext>
            </a:extLst>
          </p:cNvPr>
          <p:cNvSpPr txBox="1">
            <a:spLocks/>
          </p:cNvSpPr>
          <p:nvPr/>
        </p:nvSpPr>
        <p:spPr>
          <a:xfrm>
            <a:off x="672048" y="420357"/>
            <a:ext cx="9144000"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4000" b="1" dirty="0">
                <a:solidFill>
                  <a:srgbClr val="5C5D61"/>
                </a:solidFill>
                <a:latin typeface="Arial" panose="020B0604020202020204" pitchFamily="34" charset="0"/>
                <a:cs typeface="Arial" panose="020B0604020202020204" pitchFamily="34" charset="0"/>
              </a:rPr>
              <a:t>Drop-ins and Welcome Event </a:t>
            </a:r>
            <a:endParaRPr lang="en-GB" sz="4000" b="1" dirty="0">
              <a:solidFill>
                <a:srgbClr val="5C5D61"/>
              </a:solidFill>
              <a:latin typeface="Arial" panose="020B0604020202020204" pitchFamily="34" charset="0"/>
              <a:cs typeface="Arial" panose="020B0604020202020204" pitchFamily="34" charset="0"/>
            </a:endParaRPr>
          </a:p>
        </p:txBody>
      </p:sp>
      <p:cxnSp>
        <p:nvCxnSpPr>
          <p:cNvPr id="3" name="Straight Connector 2">
            <a:extLst>
              <a:ext uri="{FF2B5EF4-FFF2-40B4-BE49-F238E27FC236}">
                <a16:creationId xmlns:a16="http://schemas.microsoft.com/office/drawing/2014/main" id="{3C816A7B-B0CC-CDAC-DC8D-2E398C9E1888}"/>
              </a:ext>
            </a:extLst>
          </p:cNvPr>
          <p:cNvCxnSpPr/>
          <p:nvPr/>
        </p:nvCxnSpPr>
        <p:spPr>
          <a:xfrm>
            <a:off x="760020" y="1767154"/>
            <a:ext cx="9056028" cy="0"/>
          </a:xfrm>
          <a:prstGeom prst="line">
            <a:avLst/>
          </a:prstGeom>
          <a:ln w="19050">
            <a:solidFill>
              <a:srgbClr val="5C5D61"/>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1A25920-0A9B-AD5D-6603-E626EE78AB76}"/>
              </a:ext>
            </a:extLst>
          </p:cNvPr>
          <p:cNvSpPr txBox="1"/>
          <p:nvPr/>
        </p:nvSpPr>
        <p:spPr>
          <a:xfrm>
            <a:off x="672048" y="2216767"/>
            <a:ext cx="9644742" cy="4401205"/>
          </a:xfrm>
          <a:prstGeom prst="rect">
            <a:avLst/>
          </a:prstGeom>
          <a:noFill/>
        </p:spPr>
        <p:txBody>
          <a:bodyPr wrap="square" rtlCol="0">
            <a:spAutoFit/>
          </a:bodyPr>
          <a:lstStyle/>
          <a:p>
            <a:r>
              <a:rPr lang="en-US" sz="2800" dirty="0"/>
              <a:t>Please be aware that we will have regular </a:t>
            </a:r>
            <a:r>
              <a:rPr lang="en-US" sz="2800" b="1" dirty="0"/>
              <a:t>drop-in sessions </a:t>
            </a:r>
            <a:r>
              <a:rPr lang="en-US" sz="2800" dirty="0"/>
              <a:t>that you can attend as a Course Rep – these dates can be found on the </a:t>
            </a:r>
            <a:r>
              <a:rPr lang="en-US" sz="2800" b="1" u="sng" dirty="0"/>
              <a:t>Key dates section on the Resource Hub. </a:t>
            </a:r>
          </a:p>
          <a:p>
            <a:endParaRPr lang="en-US" sz="2800" b="1" u="sng" dirty="0"/>
          </a:p>
          <a:p>
            <a:r>
              <a:rPr lang="en-US" sz="2800" dirty="0"/>
              <a:t>This is the perfect opportunity to raise issues to the Union and get further support/information about what is going on in the Union.</a:t>
            </a:r>
          </a:p>
          <a:p>
            <a:endParaRPr lang="en-US" sz="2800" dirty="0"/>
          </a:p>
          <a:p>
            <a:r>
              <a:rPr lang="en-GB" sz="2800" dirty="0"/>
              <a:t>Finally, a place holder for our Academic Rep Welcome Conference on </a:t>
            </a:r>
            <a:r>
              <a:rPr lang="en-GB" sz="2800" b="1" u="sng" dirty="0"/>
              <a:t>Saturday the 15</a:t>
            </a:r>
            <a:r>
              <a:rPr lang="en-GB" sz="2800" b="1" u="sng" baseline="30000" dirty="0"/>
              <a:t>th</a:t>
            </a:r>
            <a:r>
              <a:rPr lang="en-GB" sz="2800" b="1" u="sng" dirty="0"/>
              <a:t> November </a:t>
            </a:r>
            <a:r>
              <a:rPr lang="en-GB" sz="2800" dirty="0"/>
              <a:t>between 9 AM- 1PM. </a:t>
            </a:r>
          </a:p>
        </p:txBody>
      </p:sp>
    </p:spTree>
    <p:extLst>
      <p:ext uri="{BB962C8B-B14F-4D97-AF65-F5344CB8AC3E}">
        <p14:creationId xmlns:p14="http://schemas.microsoft.com/office/powerpoint/2010/main" val="4146907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A368-A8B4-4E09-B3D3-53B3120062FF}"/>
              </a:ext>
            </a:extLst>
          </p:cNvPr>
          <p:cNvSpPr txBox="1">
            <a:spLocks/>
          </p:cNvSpPr>
          <p:nvPr/>
        </p:nvSpPr>
        <p:spPr>
          <a:xfrm>
            <a:off x="538933" y="3887538"/>
            <a:ext cx="9144000" cy="305230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en-US" sz="5500" b="1" dirty="0">
              <a:solidFill>
                <a:srgbClr val="5C5D61"/>
              </a:solidFill>
              <a:latin typeface="Arial" panose="020B0604020202020204" pitchFamily="34" charset="0"/>
              <a:cs typeface="Arial" panose="020B0604020202020204" pitchFamily="34" charset="0"/>
            </a:endParaRPr>
          </a:p>
          <a:p>
            <a:pPr algn="just"/>
            <a:endParaRPr lang="en-US" sz="5500" b="1" dirty="0">
              <a:solidFill>
                <a:srgbClr val="5C5D61"/>
              </a:solidFill>
              <a:latin typeface="Arial" panose="020B0604020202020204" pitchFamily="34" charset="0"/>
              <a:cs typeface="Arial" panose="020B0604020202020204" pitchFamily="34" charset="0"/>
            </a:endParaRPr>
          </a:p>
          <a:p>
            <a:pPr algn="just"/>
            <a:r>
              <a:rPr lang="en-US" sz="4000" b="1" dirty="0">
                <a:solidFill>
                  <a:srgbClr val="5C5D61"/>
                </a:solidFill>
                <a:latin typeface="Arial" panose="020B0604020202020204" pitchFamily="34" charset="0"/>
                <a:cs typeface="Arial" panose="020B0604020202020204" pitchFamily="34" charset="0"/>
              </a:rPr>
              <a:t>Stay in contact </a:t>
            </a:r>
          </a:p>
          <a:p>
            <a:pPr algn="just"/>
            <a:endParaRPr lang="en-US" sz="5500" b="1" dirty="0">
              <a:solidFill>
                <a:srgbClr val="5C5D61"/>
              </a:solidFill>
              <a:latin typeface="Arial" panose="020B0604020202020204" pitchFamily="34" charset="0"/>
              <a:cs typeface="Arial" panose="020B0604020202020204" pitchFamily="34" charset="0"/>
            </a:endParaRPr>
          </a:p>
          <a:p>
            <a:pPr algn="just"/>
            <a:r>
              <a:rPr lang="en-US" sz="2800" dirty="0">
                <a:solidFill>
                  <a:srgbClr val="5C5D61"/>
                </a:solidFill>
                <a:latin typeface="Arial" panose="020B0604020202020204" pitchFamily="34" charset="0"/>
                <a:cs typeface="Arial" panose="020B0604020202020204" pitchFamily="34" charset="0"/>
              </a:rPr>
              <a:t>First port of call: please ensure you have registered yourself as a Rep via the Academic Resource Hub and have familiarized yourself with that part of the SU website. </a:t>
            </a:r>
          </a:p>
          <a:p>
            <a:pPr algn="just"/>
            <a:endParaRPr lang="en-US" sz="2800" dirty="0">
              <a:solidFill>
                <a:srgbClr val="5C5D61"/>
              </a:solidFill>
              <a:latin typeface="Arial" panose="020B0604020202020204" pitchFamily="34" charset="0"/>
              <a:cs typeface="Arial" panose="020B0604020202020204" pitchFamily="34" charset="0"/>
            </a:endParaRPr>
          </a:p>
          <a:p>
            <a:pPr algn="just"/>
            <a:r>
              <a:rPr lang="en-US" sz="2800" dirty="0">
                <a:solidFill>
                  <a:srgbClr val="5C5D61"/>
                </a:solidFill>
                <a:latin typeface="Arial" panose="020B0604020202020204" pitchFamily="34" charset="0"/>
                <a:cs typeface="Arial" panose="020B0604020202020204" pitchFamily="34" charset="0"/>
              </a:rPr>
              <a:t>If you have any issues please reach out to </a:t>
            </a:r>
            <a:r>
              <a:rPr lang="en-US" sz="2800" dirty="0">
                <a:solidFill>
                  <a:srgbClr val="5C5D61"/>
                </a:solidFill>
                <a:latin typeface="Arial" panose="020B0604020202020204" pitchFamily="34" charset="0"/>
                <a:cs typeface="Arial" panose="020B0604020202020204" pitchFamily="34" charset="0"/>
                <a:hlinkClick r:id="rId2"/>
              </a:rPr>
              <a:t>studentvoice@warwicksu.com</a:t>
            </a:r>
            <a:endParaRPr lang="en-US" sz="2800" dirty="0">
              <a:solidFill>
                <a:srgbClr val="5C5D61"/>
              </a:solidFill>
              <a:latin typeface="Arial" panose="020B0604020202020204" pitchFamily="34" charset="0"/>
              <a:cs typeface="Arial" panose="020B0604020202020204" pitchFamily="34" charset="0"/>
            </a:endParaRPr>
          </a:p>
          <a:p>
            <a:pPr algn="just"/>
            <a:r>
              <a:rPr lang="en-US" sz="2800" dirty="0">
                <a:solidFill>
                  <a:srgbClr val="5C5D61"/>
                </a:solidFill>
                <a:latin typeface="Arial" panose="020B0604020202020204" pitchFamily="34" charset="0"/>
                <a:cs typeface="Arial" panose="020B0604020202020204" pitchFamily="34" charset="0"/>
              </a:rPr>
              <a:t> </a:t>
            </a:r>
          </a:p>
          <a:p>
            <a:pPr algn="just"/>
            <a:endParaRPr lang="en-US" sz="2400" dirty="0">
              <a:solidFill>
                <a:srgbClr val="5C5D61"/>
              </a:solidFill>
              <a:latin typeface="Arial" panose="020B0604020202020204" pitchFamily="34" charset="0"/>
              <a:cs typeface="Arial" panose="020B0604020202020204" pitchFamily="34" charset="0"/>
            </a:endParaRPr>
          </a:p>
          <a:p>
            <a:pPr algn="just"/>
            <a:endParaRPr lang="en-US" sz="2800" b="1" dirty="0">
              <a:solidFill>
                <a:srgbClr val="5C5D61"/>
              </a:solidFill>
              <a:latin typeface="Arial" panose="020B0604020202020204" pitchFamily="34" charset="0"/>
              <a:cs typeface="Arial" panose="020B0604020202020204" pitchFamily="34" charset="0"/>
            </a:endParaRPr>
          </a:p>
          <a:p>
            <a:pPr algn="just"/>
            <a:endParaRPr lang="en-US" sz="4000" b="1" dirty="0">
              <a:solidFill>
                <a:srgbClr val="5C5D61"/>
              </a:solidFill>
              <a:latin typeface="Arial" panose="020B0604020202020204" pitchFamily="34" charset="0"/>
              <a:cs typeface="Arial" panose="020B0604020202020204" pitchFamily="34" charset="0"/>
            </a:endParaRPr>
          </a:p>
          <a:p>
            <a:pPr algn="just"/>
            <a:endParaRPr lang="en-GB" sz="5500" b="1" dirty="0">
              <a:solidFill>
                <a:srgbClr val="5C5D6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060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A01EA-6C0B-4468-8780-A4A99BE1CDF1}"/>
              </a:ext>
            </a:extLst>
          </p:cNvPr>
          <p:cNvSpPr txBox="1">
            <a:spLocks/>
          </p:cNvSpPr>
          <p:nvPr/>
        </p:nvSpPr>
        <p:spPr>
          <a:xfrm>
            <a:off x="795338" y="1948421"/>
            <a:ext cx="10290004"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en-GB" sz="5000" b="1" dirty="0">
              <a:solidFill>
                <a:srgbClr val="5C5D61"/>
              </a:solidFill>
              <a:latin typeface="Arial" panose="020B0604020202020204" pitchFamily="34" charset="0"/>
              <a:cs typeface="Arial" panose="020B0604020202020204" pitchFamily="34" charset="0"/>
            </a:endParaRPr>
          </a:p>
        </p:txBody>
      </p:sp>
      <p:cxnSp>
        <p:nvCxnSpPr>
          <p:cNvPr id="3" name="Straight Connector 2">
            <a:extLst>
              <a:ext uri="{FF2B5EF4-FFF2-40B4-BE49-F238E27FC236}">
                <a16:creationId xmlns:a16="http://schemas.microsoft.com/office/drawing/2014/main" id="{B68DB920-CFEF-61BD-C30B-3B667240CF9D}"/>
              </a:ext>
            </a:extLst>
          </p:cNvPr>
          <p:cNvCxnSpPr/>
          <p:nvPr/>
        </p:nvCxnSpPr>
        <p:spPr>
          <a:xfrm>
            <a:off x="795338" y="1654139"/>
            <a:ext cx="9056028" cy="0"/>
          </a:xfrm>
          <a:prstGeom prst="line">
            <a:avLst/>
          </a:prstGeom>
          <a:ln w="19050">
            <a:solidFill>
              <a:srgbClr val="5C5D6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D7B6AE73-8094-2BCA-26FF-2F0E1A87C1C5}"/>
              </a:ext>
            </a:extLst>
          </p:cNvPr>
          <p:cNvSpPr txBox="1">
            <a:spLocks/>
          </p:cNvSpPr>
          <p:nvPr/>
        </p:nvSpPr>
        <p:spPr>
          <a:xfrm>
            <a:off x="1502543" y="502111"/>
            <a:ext cx="10290004"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5000" b="1" dirty="0">
                <a:solidFill>
                  <a:srgbClr val="5C5D61"/>
                </a:solidFill>
                <a:latin typeface="Arial" panose="020B0604020202020204" pitchFamily="34" charset="0"/>
                <a:cs typeface="Arial" panose="020B0604020202020204" pitchFamily="34" charset="0"/>
              </a:rPr>
              <a:t>This session will cover</a:t>
            </a:r>
            <a:endParaRPr lang="en-GB" sz="5000" b="1" dirty="0">
              <a:solidFill>
                <a:srgbClr val="5C5D61"/>
              </a:solidFill>
              <a:latin typeface="Arial" panose="020B0604020202020204" pitchFamily="34" charset="0"/>
              <a:cs typeface="Arial" panose="020B0604020202020204" pitchFamily="34" charset="0"/>
            </a:endParaRPr>
          </a:p>
        </p:txBody>
      </p:sp>
      <p:sp>
        <p:nvSpPr>
          <p:cNvPr id="5" name="Subtitle 2">
            <a:extLst>
              <a:ext uri="{FF2B5EF4-FFF2-40B4-BE49-F238E27FC236}">
                <a16:creationId xmlns:a16="http://schemas.microsoft.com/office/drawing/2014/main" id="{F76E3939-5857-DD2F-3266-0499ABD1B78B}"/>
              </a:ext>
            </a:extLst>
          </p:cNvPr>
          <p:cNvSpPr txBox="1">
            <a:spLocks/>
          </p:cNvSpPr>
          <p:nvPr/>
        </p:nvSpPr>
        <p:spPr>
          <a:xfrm>
            <a:off x="636998" y="2109064"/>
            <a:ext cx="11555002" cy="3875926"/>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7000"/>
              </a:lnSpc>
              <a:spcAft>
                <a:spcPts val="800"/>
              </a:spcAft>
              <a:buFontTx/>
              <a:buChar char="-"/>
            </a:pPr>
            <a:r>
              <a:rPr lang="en-GB" sz="1800" dirty="0">
                <a:latin typeface="Arial" panose="020B0604020202020204" pitchFamily="34" charset="0"/>
                <a:ea typeface="Calibri" panose="020F0502020204030204" pitchFamily="34" charset="0"/>
              </a:rPr>
              <a:t>Your role</a:t>
            </a:r>
          </a:p>
          <a:p>
            <a:pPr marL="285750" indent="-285750" algn="l">
              <a:lnSpc>
                <a:spcPct val="107000"/>
              </a:lnSpc>
              <a:spcAft>
                <a:spcPts val="800"/>
              </a:spcAft>
              <a:buFontTx/>
              <a:buChar char="-"/>
            </a:pPr>
            <a:r>
              <a:rPr lang="en-GB" sz="1800" dirty="0">
                <a:latin typeface="Arial" panose="020B0604020202020204" pitchFamily="34" charset="0"/>
                <a:ea typeface="Calibri" panose="020F0502020204030204" pitchFamily="34" charset="0"/>
              </a:rPr>
              <a:t>SSLC meetings </a:t>
            </a:r>
          </a:p>
          <a:p>
            <a:pPr marL="285750" indent="-285750" algn="l">
              <a:lnSpc>
                <a:spcPct val="107000"/>
              </a:lnSpc>
              <a:spcAft>
                <a:spcPts val="800"/>
              </a:spcAft>
              <a:buFontTx/>
              <a:buChar char="-"/>
            </a:pPr>
            <a:r>
              <a:rPr lang="en-GB" sz="1800" dirty="0">
                <a:latin typeface="Arial" panose="020B0604020202020204" pitchFamily="34" charset="0"/>
                <a:ea typeface="Calibri" panose="020F0502020204030204" pitchFamily="34" charset="0"/>
              </a:rPr>
              <a:t>Chair and Secretary opportunities </a:t>
            </a:r>
          </a:p>
          <a:p>
            <a:pPr algn="l">
              <a:lnSpc>
                <a:spcPct val="107000"/>
              </a:lnSpc>
              <a:spcAft>
                <a:spcPts val="800"/>
              </a:spcAft>
            </a:pPr>
            <a:endParaRPr lang="en-GB" sz="1800" dirty="0">
              <a:solidFill>
                <a:srgbClr val="5C5D6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157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4374C-0921-66A4-2830-A06732D792AE}"/>
              </a:ext>
            </a:extLst>
          </p:cNvPr>
          <p:cNvSpPr txBox="1">
            <a:spLocks/>
          </p:cNvSpPr>
          <p:nvPr/>
        </p:nvSpPr>
        <p:spPr>
          <a:xfrm>
            <a:off x="918628" y="2053948"/>
            <a:ext cx="9144000"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5500" b="1" dirty="0">
                <a:solidFill>
                  <a:srgbClr val="5C5D61"/>
                </a:solidFill>
                <a:latin typeface="Arial" panose="020B0604020202020204" pitchFamily="34" charset="0"/>
                <a:cs typeface="Arial" panose="020B0604020202020204" pitchFamily="34" charset="0"/>
              </a:rPr>
              <a:t>How do you see your role?</a:t>
            </a:r>
            <a:endParaRPr lang="en-GB" sz="5500" b="1" dirty="0">
              <a:solidFill>
                <a:srgbClr val="5C5D6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118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12027E-7EC2-A1C0-348D-ED1B6ADEB2C7}"/>
              </a:ext>
            </a:extLst>
          </p:cNvPr>
          <p:cNvSpPr txBox="1"/>
          <p:nvPr/>
        </p:nvSpPr>
        <p:spPr>
          <a:xfrm>
            <a:off x="684211" y="1739641"/>
            <a:ext cx="9025846" cy="4245201"/>
          </a:xfrm>
          <a:prstGeom prst="rect">
            <a:avLst/>
          </a:prstGeom>
          <a:noFill/>
        </p:spPr>
        <p:txBody>
          <a:bodyPr wrap="square">
            <a:spAutoFit/>
          </a:bodyPr>
          <a:lstStyle/>
          <a:p>
            <a:pPr algn="l" rtl="0" fontAlgn="base"/>
            <a:r>
              <a:rPr lang="en-GB" sz="1800" b="0" i="0" u="none" strike="noStrike" dirty="0">
                <a:solidFill>
                  <a:srgbClr val="000000"/>
                </a:solidFill>
                <a:effectLst/>
                <a:latin typeface="Arial" panose="020B0604020202020204" pitchFamily="34" charset="0"/>
              </a:rPr>
              <a:t>The role of a course rep requires around 7-9 hours per term. Their role description is as follows: </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Segoe UI" panose="020B0502040204020203"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Course Reps shall be the main form (but not the only form) of representation for students on their course </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Arial" panose="020B0604020202020204"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Course Reps shall meet and communicate regularly with their cohorts to gather feedback, discuss issues, and generate the co-creation of education </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Arial" panose="020B0604020202020204"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Course Reps shall escalate feedback and ideas to SSLC meetings where they shall be discussed and acted upon </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Arial" panose="020B0604020202020204"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Course Reps shall close the feedback loop and communicate with their cohorts about changes and developments that have occurred </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Arial" panose="020B0604020202020204"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Encourage student participation in the academic representation system and other mechanisms to present feedback (e.g. module evaluation, surveys)</a:t>
            </a:r>
            <a:r>
              <a:rPr lang="en-US" sz="1800" b="0" i="0" dirty="0">
                <a:solidFill>
                  <a:srgbClr val="000000"/>
                </a:solidFill>
                <a:effectLst/>
                <a:latin typeface="Arial" panose="020B0604020202020204" pitchFamily="34" charset="0"/>
              </a:rPr>
              <a:t>​</a:t>
            </a:r>
            <a:endParaRPr lang="en-US" b="0" i="0" dirty="0">
              <a:solidFill>
                <a:srgbClr val="000000"/>
              </a:solidFill>
              <a:effectLst/>
              <a:latin typeface="Arial" panose="020B0604020202020204" pitchFamily="34" charset="0"/>
            </a:endParaRPr>
          </a:p>
          <a:p>
            <a:pPr algn="l" rtl="0" fontAlgn="base">
              <a:buFont typeface="+mj-lt"/>
              <a:buAutoNum type="arabicPeriod"/>
            </a:pPr>
            <a:r>
              <a:rPr lang="en-GB" sz="1800" b="0" i="0" u="none" strike="noStrike" dirty="0">
                <a:solidFill>
                  <a:srgbClr val="000000"/>
                </a:solidFill>
                <a:effectLst/>
                <a:latin typeface="Arial" panose="020B0604020202020204" pitchFamily="34" charset="0"/>
              </a:rPr>
              <a:t>Escalate non-course related feedback and feedback that is not acted upon at course level through higher levels of the Academic Representation Structure</a:t>
            </a:r>
            <a:endParaRPr lang="en-US" b="0" i="0" dirty="0">
              <a:solidFill>
                <a:srgbClr val="000000"/>
              </a:solidFill>
              <a:effectLst/>
              <a:latin typeface="Arial" panose="020B0604020202020204" pitchFamily="34" charset="0"/>
            </a:endParaRPr>
          </a:p>
          <a:p>
            <a:pPr lvl="0">
              <a:lnSpc>
                <a:spcPct val="107000"/>
              </a:lnSpc>
            </a:pPr>
            <a:endParaRPr lang="en-GB" sz="1800" dirty="0">
              <a:effectLst/>
              <a:latin typeface="Arial" panose="020B060402020202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72F97977-1B97-7FED-5CF3-996B9B6BC7F0}"/>
              </a:ext>
            </a:extLst>
          </p:cNvPr>
          <p:cNvSpPr txBox="1"/>
          <p:nvPr/>
        </p:nvSpPr>
        <p:spPr>
          <a:xfrm>
            <a:off x="1246414" y="601014"/>
            <a:ext cx="6564084" cy="707886"/>
          </a:xfrm>
          <a:prstGeom prst="rect">
            <a:avLst/>
          </a:prstGeom>
          <a:noFill/>
        </p:spPr>
        <p:txBody>
          <a:bodyPr wrap="square">
            <a:spAutoFit/>
          </a:bodyPr>
          <a:lstStyle/>
          <a:p>
            <a:pPr algn="just"/>
            <a:r>
              <a:rPr lang="en-US" sz="4000" b="1" dirty="0">
                <a:solidFill>
                  <a:srgbClr val="5C5D61"/>
                </a:solidFill>
                <a:latin typeface="Arial" panose="020B0604020202020204" pitchFamily="34" charset="0"/>
                <a:cs typeface="Arial" panose="020B0604020202020204" pitchFamily="34" charset="0"/>
              </a:rPr>
              <a:t>Your Role </a:t>
            </a:r>
            <a:endParaRPr lang="en-GB" sz="4000" b="1" dirty="0">
              <a:solidFill>
                <a:srgbClr val="5C5D6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3319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A368-A8B4-4E09-B3D3-53B3120062FF}"/>
              </a:ext>
            </a:extLst>
          </p:cNvPr>
          <p:cNvSpPr txBox="1">
            <a:spLocks/>
          </p:cNvSpPr>
          <p:nvPr/>
        </p:nvSpPr>
        <p:spPr>
          <a:xfrm>
            <a:off x="645262" y="368413"/>
            <a:ext cx="9144000" cy="1004888"/>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4000" b="1" dirty="0">
                <a:solidFill>
                  <a:srgbClr val="5C5D61"/>
                </a:solidFill>
                <a:latin typeface="Arial" panose="020B0604020202020204" pitchFamily="34" charset="0"/>
                <a:cs typeface="Arial" panose="020B0604020202020204" pitchFamily="34" charset="0"/>
              </a:rPr>
              <a:t>How to gather feedback </a:t>
            </a:r>
            <a:endParaRPr lang="en-GB" sz="4000" b="1" dirty="0">
              <a:solidFill>
                <a:srgbClr val="5C5D6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FE0DD4A-3E37-4BB3-C2C7-3B8D69D46AFD}"/>
              </a:ext>
            </a:extLst>
          </p:cNvPr>
          <p:cNvSpPr txBox="1"/>
          <p:nvPr/>
        </p:nvSpPr>
        <p:spPr>
          <a:xfrm>
            <a:off x="892629" y="1861456"/>
            <a:ext cx="9840686" cy="4524315"/>
          </a:xfrm>
          <a:prstGeom prst="rect">
            <a:avLst/>
          </a:prstGeom>
          <a:noFill/>
        </p:spPr>
        <p:txBody>
          <a:bodyPr wrap="square" rtlCol="0">
            <a:spAutoFit/>
          </a:bodyPr>
          <a:lstStyle/>
          <a:p>
            <a:r>
              <a:rPr lang="en-US" dirty="0"/>
              <a:t>Gathering feedback will allow you to collate the experiences of your cohort and present these issues in you SSLC meetings and work with Academic staff to co-create the curriculum and change aspects of your course and student experience for the better.  </a:t>
            </a:r>
          </a:p>
          <a:p>
            <a:endParaRPr lang="en-US" dirty="0"/>
          </a:p>
          <a:p>
            <a:r>
              <a:rPr lang="en-US" dirty="0"/>
              <a:t>How you and the other Reps in your SSLC choose to do this is up to you. Methods could include but are not limited to. </a:t>
            </a:r>
          </a:p>
          <a:p>
            <a:endParaRPr lang="en-US" dirty="0"/>
          </a:p>
          <a:p>
            <a:pPr marL="342900" indent="-342900">
              <a:buFont typeface="+mj-lt"/>
              <a:buAutoNum type="arabicPeriod"/>
            </a:pPr>
            <a:r>
              <a:rPr lang="en-US" dirty="0"/>
              <a:t>Department wide emails </a:t>
            </a:r>
          </a:p>
          <a:p>
            <a:pPr marL="342900" indent="-342900">
              <a:buFont typeface="+mj-lt"/>
              <a:buAutoNum type="arabicPeriod"/>
            </a:pPr>
            <a:r>
              <a:rPr lang="en-US" dirty="0"/>
              <a:t>Questions in Course group chats </a:t>
            </a:r>
          </a:p>
          <a:p>
            <a:pPr marL="342900" indent="-342900">
              <a:buFont typeface="+mj-lt"/>
              <a:buAutoNum type="arabicPeriod"/>
            </a:pPr>
            <a:r>
              <a:rPr lang="en-US" dirty="0"/>
              <a:t>Surveys sent via email, linked in lecture slides, on social media </a:t>
            </a:r>
          </a:p>
          <a:p>
            <a:pPr marL="342900" indent="-342900">
              <a:buFont typeface="+mj-lt"/>
              <a:buAutoNum type="arabicPeriod"/>
            </a:pPr>
            <a:r>
              <a:rPr lang="en-US" dirty="0"/>
              <a:t>Coffee Mornings </a:t>
            </a:r>
          </a:p>
          <a:p>
            <a:pPr marL="342900" indent="-342900">
              <a:buFont typeface="+mj-lt"/>
              <a:buAutoNum type="arabicPeriod"/>
            </a:pPr>
            <a:r>
              <a:rPr lang="en-US" dirty="0"/>
              <a:t>Department notice boards </a:t>
            </a:r>
          </a:p>
          <a:p>
            <a:pPr marL="342900" indent="-342900">
              <a:buFont typeface="+mj-lt"/>
              <a:buAutoNum type="arabicPeriod"/>
            </a:pPr>
            <a:endParaRPr lang="en-US" dirty="0"/>
          </a:p>
          <a:p>
            <a:r>
              <a:rPr lang="en-US" dirty="0"/>
              <a:t>The critical thing is not how you collect feedback but how you escalate, share it and act on it.</a:t>
            </a:r>
          </a:p>
          <a:p>
            <a:endParaRPr lang="en-US" dirty="0"/>
          </a:p>
          <a:p>
            <a:pPr marL="342900" indent="-342900">
              <a:buFont typeface="+mj-lt"/>
              <a:buAutoNum type="arabicPeriod"/>
            </a:pPr>
            <a:endParaRPr lang="en-GB" dirty="0"/>
          </a:p>
        </p:txBody>
      </p:sp>
    </p:spTree>
    <p:extLst>
      <p:ext uri="{BB962C8B-B14F-4D97-AF65-F5344CB8AC3E}">
        <p14:creationId xmlns:p14="http://schemas.microsoft.com/office/powerpoint/2010/main" val="60783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63EB4-5C79-F6C5-5179-4B82680CBB3E}"/>
              </a:ext>
            </a:extLst>
          </p:cNvPr>
          <p:cNvSpPr>
            <a:spLocks noGrp="1"/>
          </p:cNvSpPr>
          <p:nvPr>
            <p:ph type="title"/>
          </p:nvPr>
        </p:nvSpPr>
        <p:spPr/>
        <p:txBody>
          <a:bodyPr>
            <a:normAutofit/>
          </a:bodyPr>
          <a:lstStyle/>
          <a:p>
            <a:r>
              <a:rPr lang="en-US" sz="4000" b="1" dirty="0">
                <a:solidFill>
                  <a:srgbClr val="5C5D61"/>
                </a:solidFill>
                <a:latin typeface="Arial" panose="020B0604020202020204" pitchFamily="34" charset="0"/>
                <a:cs typeface="Arial" panose="020B0604020202020204" pitchFamily="34" charset="0"/>
              </a:rPr>
              <a:t>Where does your feedback go</a:t>
            </a:r>
            <a:endParaRPr lang="en-GB" sz="4000" b="1" dirty="0">
              <a:solidFill>
                <a:srgbClr val="5C5D6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C6B9A95-87F5-917E-8B8B-B3C35B0EBFDD}"/>
              </a:ext>
            </a:extLst>
          </p:cNvPr>
          <p:cNvSpPr>
            <a:spLocks noGrp="1"/>
          </p:cNvSpPr>
          <p:nvPr>
            <p:ph idx="1"/>
          </p:nvPr>
        </p:nvSpPr>
        <p:spPr/>
        <p:txBody>
          <a:bodyPr/>
          <a:lstStyle/>
          <a:p>
            <a:pPr marL="0" indent="0">
              <a:buNone/>
            </a:pPr>
            <a:r>
              <a:rPr lang="en-US" dirty="0"/>
              <a:t>The main place to raise your feedback is in your SSLC meetings. </a:t>
            </a:r>
          </a:p>
          <a:p>
            <a:endParaRPr lang="en-GB" dirty="0"/>
          </a:p>
          <a:p>
            <a:r>
              <a:rPr lang="en-GB" dirty="0"/>
              <a:t>These meetings are led by students but have Academic Staff as well as other departmental stakeholders in attendance. </a:t>
            </a:r>
          </a:p>
          <a:p>
            <a:r>
              <a:rPr lang="en-GB" dirty="0"/>
              <a:t>A large majority of the issues will be escalated and sorted in these spaces especially course or Departmental concerns. </a:t>
            </a:r>
          </a:p>
          <a:p>
            <a:endParaRPr lang="en-GB" dirty="0"/>
          </a:p>
          <a:p>
            <a:pPr marL="0" indent="0">
              <a:buNone/>
            </a:pPr>
            <a:r>
              <a:rPr lang="en-GB" dirty="0"/>
              <a:t>However what happens to other issues that may be Faculty, or University wide. </a:t>
            </a:r>
          </a:p>
          <a:p>
            <a:endParaRPr lang="en-GB" dirty="0"/>
          </a:p>
        </p:txBody>
      </p:sp>
    </p:spTree>
    <p:extLst>
      <p:ext uri="{BB962C8B-B14F-4D97-AF65-F5344CB8AC3E}">
        <p14:creationId xmlns:p14="http://schemas.microsoft.com/office/powerpoint/2010/main" val="4045626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7A143-7F77-EAA4-6772-27A4C7FBE726}"/>
              </a:ext>
            </a:extLst>
          </p:cNvPr>
          <p:cNvSpPr>
            <a:spLocks noGrp="1"/>
          </p:cNvSpPr>
          <p:nvPr>
            <p:ph type="title"/>
          </p:nvPr>
        </p:nvSpPr>
        <p:spPr/>
        <p:txBody>
          <a:bodyPr>
            <a:normAutofit/>
          </a:bodyPr>
          <a:lstStyle/>
          <a:p>
            <a:r>
              <a:rPr lang="en-US" sz="4000" b="1" dirty="0">
                <a:solidFill>
                  <a:srgbClr val="5C5D61"/>
                </a:solidFill>
                <a:latin typeface="Arial" panose="020B0604020202020204" pitchFamily="34" charset="0"/>
                <a:cs typeface="Arial" panose="020B0604020202020204" pitchFamily="34" charset="0"/>
              </a:rPr>
              <a:t>Attending an SSLC meeting </a:t>
            </a:r>
            <a:endParaRPr lang="en-GB" sz="4000" b="1" dirty="0">
              <a:solidFill>
                <a:srgbClr val="5C5D6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58577F6-E6E8-D39C-5560-6138F69A32FD}"/>
              </a:ext>
            </a:extLst>
          </p:cNvPr>
          <p:cNvSpPr>
            <a:spLocks noGrp="1"/>
          </p:cNvSpPr>
          <p:nvPr>
            <p:ph idx="1"/>
          </p:nvPr>
        </p:nvSpPr>
        <p:spPr/>
        <p:txBody>
          <a:bodyPr/>
          <a:lstStyle/>
          <a:p>
            <a:r>
              <a:rPr lang="en-US" dirty="0"/>
              <a:t>A core function of your role as a Course Rep will be to attend you SSLC meeting (Student Staff Liaison Committee) </a:t>
            </a:r>
          </a:p>
          <a:p>
            <a:r>
              <a:rPr lang="en-US" dirty="0"/>
              <a:t>There are additional roles that you can take on in this space (Chair somebody who runs the meeting) and Secretary (somebody who minutes the actions of the meeting). These are usually voted on at the first meeting of the year but some SSLC’s will have already elected their Chair's and Secretary’s already for the academic year from Reps elected in the Summer. </a:t>
            </a:r>
          </a:p>
          <a:p>
            <a:r>
              <a:rPr lang="en-US" dirty="0"/>
              <a:t>This is the primary space for you to raise feedback and discuss departmental issues. </a:t>
            </a:r>
            <a:endParaRPr lang="en-GB" dirty="0"/>
          </a:p>
        </p:txBody>
      </p:sp>
    </p:spTree>
    <p:extLst>
      <p:ext uri="{BB962C8B-B14F-4D97-AF65-F5344CB8AC3E}">
        <p14:creationId xmlns:p14="http://schemas.microsoft.com/office/powerpoint/2010/main" val="99685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A73EE-E06F-593C-6F0E-BEF14557E1D8}"/>
              </a:ext>
            </a:extLst>
          </p:cNvPr>
          <p:cNvSpPr>
            <a:spLocks noGrp="1"/>
          </p:cNvSpPr>
          <p:nvPr>
            <p:ph type="title"/>
          </p:nvPr>
        </p:nvSpPr>
        <p:spPr/>
        <p:txBody>
          <a:bodyPr>
            <a:normAutofit/>
          </a:bodyPr>
          <a:lstStyle/>
          <a:p>
            <a:r>
              <a:rPr lang="en-US" sz="4000" b="1" dirty="0">
                <a:solidFill>
                  <a:srgbClr val="5C5D61"/>
                </a:solidFill>
                <a:latin typeface="Arial" panose="020B0604020202020204" pitchFamily="34" charset="0"/>
                <a:cs typeface="Arial" panose="020B0604020202020204" pitchFamily="34" charset="0"/>
              </a:rPr>
              <a:t>Escalating Feedback </a:t>
            </a:r>
            <a:endParaRPr lang="en-GB" sz="4000" b="1" dirty="0">
              <a:solidFill>
                <a:srgbClr val="5C5D6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D867F0A-2917-DB10-9DFC-5807994685E3}"/>
              </a:ext>
            </a:extLst>
          </p:cNvPr>
          <p:cNvSpPr>
            <a:spLocks noGrp="1"/>
          </p:cNvSpPr>
          <p:nvPr>
            <p:ph idx="1"/>
          </p:nvPr>
        </p:nvSpPr>
        <p:spPr/>
        <p:txBody>
          <a:bodyPr>
            <a:normAutofit fontScale="85000" lnSpcReduction="20000"/>
          </a:bodyPr>
          <a:lstStyle/>
          <a:p>
            <a:pPr marL="0" indent="0">
              <a:buNone/>
            </a:pPr>
            <a:r>
              <a:rPr lang="en-GB" dirty="0"/>
              <a:t>Issues that may be Faculty and/ or University wide, as well as issues that cannot be sorted within your department should be escalated. </a:t>
            </a:r>
          </a:p>
          <a:p>
            <a:pPr marL="0" indent="0">
              <a:buNone/>
            </a:pPr>
            <a:endParaRPr lang="en-GB" dirty="0"/>
          </a:p>
          <a:p>
            <a:pPr marL="0" indent="0">
              <a:buNone/>
            </a:pPr>
            <a:r>
              <a:rPr lang="en-GB" dirty="0"/>
              <a:t>You can escalate these issues via:</a:t>
            </a:r>
          </a:p>
          <a:p>
            <a:pPr marL="0" indent="0">
              <a:buNone/>
            </a:pPr>
            <a:endParaRPr lang="en-US" dirty="0"/>
          </a:p>
          <a:p>
            <a:r>
              <a:rPr lang="en-US" dirty="0"/>
              <a:t>Your SSLC Chair – who will be elected in your first meeting or already in position</a:t>
            </a:r>
          </a:p>
          <a:p>
            <a:r>
              <a:rPr lang="en-US" dirty="0"/>
              <a:t>Faculty Reps  - find on our website </a:t>
            </a:r>
          </a:p>
          <a:p>
            <a:r>
              <a:rPr lang="en-US" dirty="0"/>
              <a:t>Directly to the SU</a:t>
            </a:r>
          </a:p>
          <a:p>
            <a:pPr lvl="1"/>
            <a:r>
              <a:rPr lang="en-US" dirty="0"/>
              <a:t>Education Officer </a:t>
            </a:r>
          </a:p>
          <a:p>
            <a:pPr lvl="1"/>
            <a:r>
              <a:rPr lang="en-US" dirty="0"/>
              <a:t>Postgraduate Officer </a:t>
            </a:r>
          </a:p>
          <a:p>
            <a:pPr lvl="1"/>
            <a:r>
              <a:rPr lang="en-US" dirty="0"/>
              <a:t>Student Voice Team via email or Instagram </a:t>
            </a:r>
          </a:p>
          <a:p>
            <a:pPr lvl="1"/>
            <a:r>
              <a:rPr lang="en-US" dirty="0"/>
              <a:t>Drop in sessions</a:t>
            </a:r>
          </a:p>
          <a:p>
            <a:endParaRPr lang="en-GB" dirty="0"/>
          </a:p>
        </p:txBody>
      </p:sp>
    </p:spTree>
    <p:extLst>
      <p:ext uri="{BB962C8B-B14F-4D97-AF65-F5344CB8AC3E}">
        <p14:creationId xmlns:p14="http://schemas.microsoft.com/office/powerpoint/2010/main" val="2156322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096BC-EBDF-8CCC-BFC7-74B08FA70A05}"/>
              </a:ext>
            </a:extLst>
          </p:cNvPr>
          <p:cNvSpPr>
            <a:spLocks noGrp="1"/>
          </p:cNvSpPr>
          <p:nvPr>
            <p:ph type="title"/>
          </p:nvPr>
        </p:nvSpPr>
        <p:spPr/>
        <p:txBody>
          <a:bodyPr>
            <a:normAutofit/>
          </a:bodyPr>
          <a:lstStyle/>
          <a:p>
            <a:r>
              <a:rPr lang="en-US" sz="4000" b="1" dirty="0">
                <a:solidFill>
                  <a:srgbClr val="5C5D61"/>
                </a:solidFill>
                <a:latin typeface="Arial" panose="020B0604020202020204" pitchFamily="34" charset="0"/>
                <a:cs typeface="Arial" panose="020B0604020202020204" pitchFamily="34" charset="0"/>
              </a:rPr>
              <a:t>Close the feedback loop</a:t>
            </a:r>
            <a:br>
              <a:rPr lang="en-US" sz="4000" b="1" dirty="0">
                <a:solidFill>
                  <a:srgbClr val="5C5D61"/>
                </a:solidFill>
                <a:latin typeface="Arial" panose="020B0604020202020204" pitchFamily="34" charset="0"/>
                <a:cs typeface="Arial" panose="020B0604020202020204" pitchFamily="34" charset="0"/>
              </a:rPr>
            </a:br>
            <a:r>
              <a:rPr lang="en-US" sz="4000" b="1" dirty="0">
                <a:solidFill>
                  <a:srgbClr val="5C5D61"/>
                </a:solidFill>
                <a:latin typeface="Arial" panose="020B0604020202020204" pitchFamily="34" charset="0"/>
                <a:cs typeface="Arial" panose="020B0604020202020204" pitchFamily="34" charset="0"/>
              </a:rPr>
              <a:t> and shout about the positives too</a:t>
            </a:r>
            <a:endParaRPr lang="en-GB" sz="4000" b="1" dirty="0">
              <a:solidFill>
                <a:srgbClr val="5C5D6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C77E66-CEA5-DC9A-E8C5-21736CC13513}"/>
              </a:ext>
            </a:extLst>
          </p:cNvPr>
          <p:cNvSpPr>
            <a:spLocks noGrp="1"/>
          </p:cNvSpPr>
          <p:nvPr>
            <p:ph idx="1"/>
          </p:nvPr>
        </p:nvSpPr>
        <p:spPr/>
        <p:txBody>
          <a:bodyPr>
            <a:normAutofit fontScale="92500" lnSpcReduction="20000"/>
          </a:bodyPr>
          <a:lstStyle/>
          <a:p>
            <a:pPr marL="0" indent="0">
              <a:buNone/>
            </a:pPr>
            <a:r>
              <a:rPr lang="en-US" dirty="0"/>
              <a:t>When an issue is resolved ensure that you communicate this back out to your peers. </a:t>
            </a:r>
          </a:p>
          <a:p>
            <a:pPr marL="0" indent="0">
              <a:buNone/>
            </a:pPr>
            <a:r>
              <a:rPr lang="en-GB" dirty="0"/>
              <a:t>You could do this through </a:t>
            </a:r>
          </a:p>
          <a:p>
            <a:r>
              <a:rPr lang="en-GB" dirty="0"/>
              <a:t>Social media (department or SU led)</a:t>
            </a:r>
          </a:p>
          <a:p>
            <a:r>
              <a:rPr lang="en-GB" dirty="0"/>
              <a:t>Lecture shout-out </a:t>
            </a:r>
          </a:p>
          <a:p>
            <a:pPr marL="0" indent="0">
              <a:buNone/>
            </a:pPr>
            <a:endParaRPr lang="en-GB" dirty="0"/>
          </a:p>
          <a:p>
            <a:pPr marL="0" indent="0">
              <a:buNone/>
            </a:pPr>
            <a:r>
              <a:rPr lang="en-GB" dirty="0"/>
              <a:t>Whatever you do let us at the Students’ Union know you’ll be able to find our contact details on the Academic Rep Hub on the SU website.</a:t>
            </a:r>
          </a:p>
          <a:p>
            <a:pPr marL="0" indent="0">
              <a:buNone/>
            </a:pPr>
            <a:endParaRPr lang="en-GB" dirty="0"/>
          </a:p>
          <a:p>
            <a:pPr marL="0" indent="0">
              <a:buNone/>
            </a:pPr>
            <a:r>
              <a:rPr lang="en-GB" dirty="0"/>
              <a:t>Finally, don’t only take issues to the SSLC also bring positive feedback that has worked well so your department can do more of it. </a:t>
            </a:r>
          </a:p>
        </p:txBody>
      </p:sp>
    </p:spTree>
    <p:extLst>
      <p:ext uri="{BB962C8B-B14F-4D97-AF65-F5344CB8AC3E}">
        <p14:creationId xmlns:p14="http://schemas.microsoft.com/office/powerpoint/2010/main" val="1191921026"/>
      </p:ext>
    </p:extLst>
  </p:cSld>
  <p:clrMapOvr>
    <a:masterClrMapping/>
  </p:clrMapOvr>
</p:sld>
</file>

<file path=ppt/theme/theme1.xml><?xml version="1.0" encoding="utf-8"?>
<a:theme xmlns:a="http://schemas.openxmlformats.org/drawingml/2006/main" name="WSU student facing intro pag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BCEFC2D8FC8947B72765302A6AA1A5" ma:contentTypeVersion="15" ma:contentTypeDescription="Create a new document." ma:contentTypeScope="" ma:versionID="67a79cb43849009fd99f8144dfc76d0a">
  <xsd:schema xmlns:xsd="http://www.w3.org/2001/XMLSchema" xmlns:xs="http://www.w3.org/2001/XMLSchema" xmlns:p="http://schemas.microsoft.com/office/2006/metadata/properties" xmlns:ns2="dfaeaeed-4e8c-4c7d-98c3-916a56a9e3aa" xmlns:ns3="af82977e-4c59-4f13-a031-e548dc6be209" targetNamespace="http://schemas.microsoft.com/office/2006/metadata/properties" ma:root="true" ma:fieldsID="bb1bc81e3963f0608c5fade03631ddb1" ns2:_="" ns3:_="">
    <xsd:import namespace="dfaeaeed-4e8c-4c7d-98c3-916a56a9e3aa"/>
    <xsd:import namespace="af82977e-4c59-4f13-a031-e548dc6be209"/>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Category"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aeaeed-4e8c-4c7d-98c3-916a56a9e3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f9ea175a-45e3-42d7-a804-ddc6ab572e25"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Category" ma:index="20" nillable="true" ma:displayName="Category" ma:format="Dropdown" ma:internalName="Category">
      <xsd:simpleType>
        <xsd:union memberTypes="dms:Text">
          <xsd:simpleType>
            <xsd:restriction base="dms:Choice">
              <xsd:enumeration value="MRF &amp; Financial Document"/>
              <xsd:enumeration value="Planning Documents"/>
              <xsd:enumeration value="Marketing Assets"/>
              <xsd:enumeration value="Other Documents"/>
            </xsd:restriction>
          </xsd:simpleType>
        </xsd:union>
      </xsd:simple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82977e-4c59-4f13-a031-e548dc6be20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127bbb70-8029-4089-a7ad-e207b9298133}" ma:internalName="TaxCatchAll" ma:showField="CatchAllData" ma:web="af82977e-4c59-4f13-a031-e548dc6be20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af82977e-4c59-4f13-a031-e548dc6be209">
      <UserInfo>
        <DisplayName>Natasha Patel</DisplayName>
        <AccountId>900</AccountId>
        <AccountType/>
      </UserInfo>
      <UserInfo>
        <DisplayName>Yaz Yeahia</DisplayName>
        <AccountId>462</AccountId>
        <AccountType/>
      </UserInfo>
      <UserInfo>
        <DisplayName>Kam Sangha</DisplayName>
        <AccountId>15</AccountId>
        <AccountType/>
      </UserInfo>
    </SharedWithUsers>
    <lcf76f155ced4ddcb4097134ff3c332f xmlns="dfaeaeed-4e8c-4c7d-98c3-916a56a9e3aa">
      <Terms xmlns="http://schemas.microsoft.com/office/infopath/2007/PartnerControls"/>
    </lcf76f155ced4ddcb4097134ff3c332f>
    <TaxCatchAll xmlns="af82977e-4c59-4f13-a031-e548dc6be209" xsi:nil="true"/>
    <Category xmlns="dfaeaeed-4e8c-4c7d-98c3-916a56a9e3aa" xsi:nil="true"/>
  </documentManagement>
</p:properties>
</file>

<file path=customXml/itemProps1.xml><?xml version="1.0" encoding="utf-8"?>
<ds:datastoreItem xmlns:ds="http://schemas.openxmlformats.org/officeDocument/2006/customXml" ds:itemID="{8B2DC549-42D2-48DA-B4AC-1A5366FC1068}">
  <ds:schemaRefs>
    <ds:schemaRef ds:uri="http://schemas.microsoft.com/sharepoint/v3/contenttype/forms"/>
  </ds:schemaRefs>
</ds:datastoreItem>
</file>

<file path=customXml/itemProps2.xml><?xml version="1.0" encoding="utf-8"?>
<ds:datastoreItem xmlns:ds="http://schemas.openxmlformats.org/officeDocument/2006/customXml" ds:itemID="{B665F599-A44E-4928-B63E-B0493C2916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aeaeed-4e8c-4c7d-98c3-916a56a9e3aa"/>
    <ds:schemaRef ds:uri="af82977e-4c59-4f13-a031-e548dc6be2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35F4C7-24F8-4CB0-8BCF-1B6AE6562295}">
  <ds:schemaRefs>
    <ds:schemaRef ds:uri="69727a05-70c5-449a-90f0-7dde2b8ec049"/>
    <ds:schemaRef ds:uri="79da2c25-5886-46b0-be0b-1218e13c913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af82977e-4c59-4f13-a031-e548dc6be209"/>
    <ds:schemaRef ds:uri="dfaeaeed-4e8c-4c7d-98c3-916a56a9e3a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795</Words>
  <Application>Microsoft Office PowerPoint</Application>
  <PresentationFormat>Widescreen</PresentationFormat>
  <Paragraphs>77</Paragraphs>
  <Slides>11</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Segoe UI</vt:lpstr>
      <vt:lpstr>WSU student facing intro page</vt:lpstr>
      <vt:lpstr>Custom Design</vt:lpstr>
      <vt:lpstr>PowerPoint Presentation</vt:lpstr>
      <vt:lpstr>PowerPoint Presentation</vt:lpstr>
      <vt:lpstr>PowerPoint Presentation</vt:lpstr>
      <vt:lpstr>PowerPoint Presentation</vt:lpstr>
      <vt:lpstr>PowerPoint Presentation</vt:lpstr>
      <vt:lpstr>Where does your feedback go</vt:lpstr>
      <vt:lpstr>Attending an SSLC meeting </vt:lpstr>
      <vt:lpstr>Escalating Feedback </vt:lpstr>
      <vt:lpstr>Close the feedback loop  and shout about the positives too</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Scarlett Danks</dc:creator>
  <cp:lastModifiedBy>Celine Al-Saleh</cp:lastModifiedBy>
  <cp:revision>19</cp:revision>
  <dcterms:created xsi:type="dcterms:W3CDTF">2021-08-03T12:03:22Z</dcterms:created>
  <dcterms:modified xsi:type="dcterms:W3CDTF">2025-10-24T10:20:43Z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0x01010027BCEFC2D8FC8947B72765302A6AA1A5</vt:lpwstr>
  </property>
  <property fmtid="{D5CDD505-2E9C-101B-9397-08002B2CF9AE}" pid="3" name="MediaServiceImageTags">
    <vt:lpwstr/>
  </property>
</Properties>
</file>