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5" r:id="rId5"/>
  </p:sldMasterIdLst>
  <p:notesMasterIdLst>
    <p:notesMasterId r:id="rId14"/>
  </p:notesMasterIdLst>
  <p:sldIdLst>
    <p:sldId id="256" r:id="rId6"/>
    <p:sldId id="315" r:id="rId7"/>
    <p:sldId id="329" r:id="rId8"/>
    <p:sldId id="330" r:id="rId9"/>
    <p:sldId id="331" r:id="rId10"/>
    <p:sldId id="332" r:id="rId11"/>
    <p:sldId id="333" r:id="rId12"/>
    <p:sldId id="30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D61"/>
    <a:srgbClr val="757D83"/>
    <a:srgbClr val="3C5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86DAA-92C7-AE5C-5DFA-F57263613B77}" v="1" dt="2025-10-27T11:02:30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l-Saleh" userId="S::celine.al-saleh@warwicksu.com::69553ee7-b4c8-4807-9dea-2a3cc5392850" providerId="AD" clId="Web-{0F386DAA-92C7-AE5C-5DFA-F57263613B77}"/>
    <pc:docChg chg="delSld">
      <pc:chgData name="Celine Al-Saleh" userId="S::celine.al-saleh@warwicksu.com::69553ee7-b4c8-4807-9dea-2a3cc5392850" providerId="AD" clId="Web-{0F386DAA-92C7-AE5C-5DFA-F57263613B77}" dt="2025-10-27T11:02:30.141" v="0"/>
      <pc:docMkLst>
        <pc:docMk/>
      </pc:docMkLst>
      <pc:sldChg chg="del">
        <pc:chgData name="Celine Al-Saleh" userId="S::celine.al-saleh@warwicksu.com::69553ee7-b4c8-4807-9dea-2a3cc5392850" providerId="AD" clId="Web-{0F386DAA-92C7-AE5C-5DFA-F57263613B77}" dt="2025-10-27T11:02:30.141" v="0"/>
        <pc:sldMkLst>
          <pc:docMk/>
          <pc:sldMk cId="561181272" sldId="3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FE7E4-F33C-472C-8BFC-473E4D49F4DD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4E497-132A-48FC-9CD8-B5EAFCEED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2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Academic / personal – what matters?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14E497-132A-48FC-9CD8-B5EAFCEED8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6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78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08EAB-64D4-4146-9F3E-1C9566178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030" y="1577339"/>
            <a:ext cx="8763000" cy="49237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84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11F3-DA27-4C51-B9E9-7F26024C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7EB45-BAD8-4BC2-9266-13AA4AEB1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7244-6AE5-4E29-B930-AD80322E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D9BB4-3FF2-4D5C-A50A-4BD58933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F6A79-9FEF-4102-815F-39AB7EB9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1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D27CE8-D621-48FB-B3D9-249E2EDC4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1B6F-9FFD-4C1F-BDD6-F76495375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41552-C982-4E5E-8D51-9D195329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2F733-37B3-4243-97F4-87935912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A445F-5483-4316-A36D-0D926C63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0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9BB9-1DF2-4403-BF7D-EAC15CCF3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2D76F-E159-4AB8-B792-06B3D1A86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44BD3-4647-4132-965F-BAC3D3CC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0325B-DE8E-4459-AC5A-3B391AE1E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5E7E8-61F0-4F38-85CA-F004CC8B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6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1CC3-97D5-4F3C-A449-3310C7A4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F67AF-A89E-41BB-B9A6-A3E9EA6F4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DADCE-40A6-40F4-8812-3B7E7233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34CCD-1A7F-4AD0-8A5F-5BE77535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B075F-83B3-43E4-BE18-179CA008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86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7E671-8E16-4B20-9B68-4F542C14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70326-505E-4034-B591-ABAA41A58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35953-1510-4C20-AA5C-8C33DECA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FB20-29F3-4873-80E8-50A50414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5A30-2482-4BF7-9B43-291DA0DE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16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ABA7-E904-4043-B37D-7BF55493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491D5-DA2E-4610-95B3-BD2ECFA97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9DF2E-A85D-4D3F-B23C-435D4C29D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C4D4B-E8FF-4103-A365-212893CF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33193-FBD9-494A-9650-AADAF2AE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D46FF-DE85-466C-8DD2-22D87F3F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9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77A5-E85D-4451-8CB9-CFE70E7A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F48E3-234B-40E2-8C75-06AD26E6D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ACF88-D2DC-473B-BF5A-1CFCC5C02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98613-0113-4847-A939-816670AD9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98B72-ECBE-4F5B-A9F7-4C472F8D8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544083-DDD5-47AD-B8A7-F0F21339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43B38-718D-45CE-81A1-E64A0D06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F9B8F0-E429-4365-8353-249C29E5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87E6-1D07-4E87-8E96-983C6E15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D39E7-3DA5-4B42-8D83-1EA24321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EF50F-24A0-4BD8-A2CE-CA399038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C10DC-3E85-42A1-9D01-11CEAAB2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0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04176-8FB1-4355-A4FF-C293B9C2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EF54EA-3D26-44C1-B342-01032109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130E7-660F-48C8-B221-75D07B37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49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2E7F-C9AC-4B5A-ABD1-72CCB540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65FD8-253B-4733-B3A8-1F0DFD69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BC7F2-5C21-4699-B4E6-0205E9892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73C85-8757-4A48-8359-8E9B6A08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0F48-1F7F-44CC-8786-0B91F3185C47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3A987-1D87-43C1-954C-BE4E1946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1042B-6C74-4A44-96B1-6CB8EB36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9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C4271367-549B-45A3-BDBE-78C2882A9C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93"/>
            <a:ext cx="1838325" cy="122657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1E9EF0-3BBB-4214-946D-00AFBC9FB4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16" y="-2859287"/>
            <a:ext cx="4838700" cy="4395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9F2BAD-4FEF-4A63-A9C1-8321618B70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83" y="350052"/>
            <a:ext cx="724765" cy="724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BA1E06-B4FE-5944-896D-225804EEE3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3768" y="3976394"/>
            <a:ext cx="2881630" cy="28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3C62C1-EBD6-47BF-87D7-AADFC750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57DF1-0840-49F3-B916-4E5D3D22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94CE9-7838-4B26-9C0A-EB99DF473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0F48-1F7F-44CC-8786-0B91F3185C47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4CC53-5519-4DE1-AE7D-420B7EF79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274E5-4BA3-4CB3-A1DF-3C7CBFE38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B44F7-605F-45DE-9634-FA3259FBF74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79D3F12-B4E7-4E19-BBC3-6CDCA7730A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16" y="-2859287"/>
            <a:ext cx="4838700" cy="4395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871D9-01E8-44C0-9698-3590790DB82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83" y="350052"/>
            <a:ext cx="724765" cy="724765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F593AF87-09A8-4E17-A4E8-61A7E74E673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491" y="6096231"/>
            <a:ext cx="752861" cy="52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BE8D0A-B872-7C40-BDB6-9EBE9CF6AB8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8440" y="5886450"/>
            <a:ext cx="948713" cy="9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6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AF47C9-AEC8-4D10-9ECC-C329A674F74F}"/>
              </a:ext>
            </a:extLst>
          </p:cNvPr>
          <p:cNvSpPr txBox="1">
            <a:spLocks/>
          </p:cNvSpPr>
          <p:nvPr/>
        </p:nvSpPr>
        <p:spPr>
          <a:xfrm>
            <a:off x="795338" y="1948421"/>
            <a:ext cx="10290004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b="1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Rep Training</a:t>
            </a:r>
            <a:endParaRPr lang="en-GB" sz="5000" b="1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EFFD779-3767-4EE4-B436-75F5293180F5}"/>
              </a:ext>
            </a:extLst>
          </p:cNvPr>
          <p:cNvSpPr txBox="1">
            <a:spLocks/>
          </p:cNvSpPr>
          <p:nvPr/>
        </p:nvSpPr>
        <p:spPr>
          <a:xfrm>
            <a:off x="857250" y="3429000"/>
            <a:ext cx="9144000" cy="131286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>
              <a:solidFill>
                <a:srgbClr val="5C5D61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4EF616-6D22-4552-B67E-2EEAC6239CEB}"/>
              </a:ext>
            </a:extLst>
          </p:cNvPr>
          <p:cNvCxnSpPr/>
          <p:nvPr/>
        </p:nvCxnSpPr>
        <p:spPr>
          <a:xfrm>
            <a:off x="945222" y="3133618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8296446-49C5-7F38-6143-839235436CEA}"/>
              </a:ext>
            </a:extLst>
          </p:cNvPr>
          <p:cNvSpPr txBox="1">
            <a:spLocks/>
          </p:cNvSpPr>
          <p:nvPr/>
        </p:nvSpPr>
        <p:spPr>
          <a:xfrm>
            <a:off x="795338" y="3248690"/>
            <a:ext cx="10290004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5000" b="1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SSLC Campaigns </a:t>
            </a:r>
          </a:p>
        </p:txBody>
      </p:sp>
    </p:spTree>
    <p:extLst>
      <p:ext uri="{BB962C8B-B14F-4D97-AF65-F5344CB8AC3E}">
        <p14:creationId xmlns:p14="http://schemas.microsoft.com/office/powerpoint/2010/main" val="133733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01EA-6C0B-4468-8780-A4A99BE1CDF1}"/>
              </a:ext>
            </a:extLst>
          </p:cNvPr>
          <p:cNvSpPr txBox="1">
            <a:spLocks/>
          </p:cNvSpPr>
          <p:nvPr/>
        </p:nvSpPr>
        <p:spPr>
          <a:xfrm>
            <a:off x="795338" y="1948421"/>
            <a:ext cx="10290004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GB" sz="5000" b="1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8DB920-CFEF-61BD-C30B-3B667240CF9D}"/>
              </a:ext>
            </a:extLst>
          </p:cNvPr>
          <p:cNvCxnSpPr/>
          <p:nvPr/>
        </p:nvCxnSpPr>
        <p:spPr>
          <a:xfrm>
            <a:off x="795338" y="1654139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D7B6AE73-8094-2BCA-26FF-2F0E1A87C1C5}"/>
              </a:ext>
            </a:extLst>
          </p:cNvPr>
          <p:cNvSpPr txBox="1">
            <a:spLocks/>
          </p:cNvSpPr>
          <p:nvPr/>
        </p:nvSpPr>
        <p:spPr>
          <a:xfrm>
            <a:off x="1502543" y="502111"/>
            <a:ext cx="10290004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b="1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campaign?</a:t>
            </a:r>
            <a:endParaRPr lang="en-GB" sz="5000" b="1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6E3939-5857-DD2F-3266-0499ABD1B78B}"/>
              </a:ext>
            </a:extLst>
          </p:cNvPr>
          <p:cNvSpPr txBox="1">
            <a:spLocks/>
          </p:cNvSpPr>
          <p:nvPr/>
        </p:nvSpPr>
        <p:spPr>
          <a:xfrm>
            <a:off x="636998" y="2109064"/>
            <a:ext cx="11555002" cy="387592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latin typeface="Arial" panose="020B0604020202020204" pitchFamily="34" charset="0"/>
                <a:ea typeface="Calibri" panose="020F0502020204030204" pitchFamily="34" charset="0"/>
              </a:rPr>
              <a:t>An organised effort to enact tangible change to environments, policies, laws and systems…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changes are typically in the interest of a social or economic group in service of a political project 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Generally, campaigns encompass mobilising, advocacy, lobbying and creating initiatives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order to understand which tools to leverage, its important to identify what the nature of your campaign is: is it an </a:t>
            </a:r>
            <a:r>
              <a:rPr lang="en-GB" sz="2000" b="1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institutional </a:t>
            </a:r>
            <a:r>
              <a:rPr lang="en-GB" sz="2000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en-GB" sz="2000" b="1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grassroots </a:t>
            </a:r>
            <a:r>
              <a:rPr lang="en-GB" sz="2000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campaign?</a:t>
            </a:r>
          </a:p>
        </p:txBody>
      </p:sp>
    </p:spTree>
    <p:extLst>
      <p:ext uri="{BB962C8B-B14F-4D97-AF65-F5344CB8AC3E}">
        <p14:creationId xmlns:p14="http://schemas.microsoft.com/office/powerpoint/2010/main" val="395157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01EA-6C0B-4468-8780-A4A99BE1CDF1}"/>
              </a:ext>
            </a:extLst>
          </p:cNvPr>
          <p:cNvSpPr txBox="1">
            <a:spLocks/>
          </p:cNvSpPr>
          <p:nvPr/>
        </p:nvSpPr>
        <p:spPr>
          <a:xfrm>
            <a:off x="795338" y="1948421"/>
            <a:ext cx="10290004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GB" sz="5000" b="1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8DB920-CFEF-61BD-C30B-3B667240CF9D}"/>
              </a:ext>
            </a:extLst>
          </p:cNvPr>
          <p:cNvCxnSpPr/>
          <p:nvPr/>
        </p:nvCxnSpPr>
        <p:spPr>
          <a:xfrm>
            <a:off x="795338" y="1654139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D7B6AE73-8094-2BCA-26FF-2F0E1A87C1C5}"/>
              </a:ext>
            </a:extLst>
          </p:cNvPr>
          <p:cNvSpPr txBox="1">
            <a:spLocks/>
          </p:cNvSpPr>
          <p:nvPr/>
        </p:nvSpPr>
        <p:spPr>
          <a:xfrm>
            <a:off x="1502543" y="502111"/>
            <a:ext cx="10290004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b="1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or grassroots?</a:t>
            </a:r>
            <a:endParaRPr lang="en-GB" sz="5000" b="1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6E3939-5857-DD2F-3266-0499ABD1B78B}"/>
              </a:ext>
            </a:extLst>
          </p:cNvPr>
          <p:cNvSpPr txBox="1">
            <a:spLocks/>
          </p:cNvSpPr>
          <p:nvPr/>
        </p:nvSpPr>
        <p:spPr>
          <a:xfrm>
            <a:off x="636998" y="2109064"/>
            <a:ext cx="11555002" cy="387592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000">
                <a:latin typeface="Arial" panose="020B0604020202020204" pitchFamily="34" charset="0"/>
                <a:ea typeface="Calibri" panose="020F0502020204030204" pitchFamily="34" charset="0"/>
              </a:rPr>
              <a:t>What is the definition of an </a:t>
            </a: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</a:rPr>
              <a:t>institutional campaign</a:t>
            </a:r>
            <a:r>
              <a:rPr lang="en-GB" sz="2000"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>
                <a:latin typeface="Arial" panose="020B0604020202020204" pitchFamily="34" charset="0"/>
                <a:ea typeface="Calibri" panose="020F0502020204030204" pitchFamily="34" charset="0"/>
              </a:rPr>
              <a:t>An institution refers to a large and important body, this body will contain a formalised structure, its own strategic goals and a defined strategic objective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>
                <a:latin typeface="Arial" panose="020B0604020202020204" pitchFamily="34" charset="0"/>
                <a:ea typeface="Calibri" panose="020F0502020204030204" pitchFamily="34" charset="0"/>
              </a:rPr>
              <a:t>Institutional campaigns take a </a:t>
            </a:r>
            <a:r>
              <a:rPr lang="en-GB" b="1">
                <a:latin typeface="Arial" panose="020B0604020202020204" pitchFamily="34" charset="0"/>
                <a:ea typeface="Calibri" panose="020F0502020204030204" pitchFamily="34" charset="0"/>
              </a:rPr>
              <a:t>top-down approach </a:t>
            </a:r>
            <a:r>
              <a:rPr lang="en-GB">
                <a:latin typeface="Arial" panose="020B0604020202020204" pitchFamily="34" charset="0"/>
                <a:ea typeface="Calibri" panose="020F0502020204030204" pitchFamily="34" charset="0"/>
              </a:rPr>
              <a:t>beginning with individuals situated within an organisation … the campaign is typically executed on behalf of the organisation and work is largely taken up within the organisation 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000">
                <a:latin typeface="Arial" panose="020B0604020202020204" pitchFamily="34" charset="0"/>
                <a:ea typeface="Calibri" panose="020F0502020204030204" pitchFamily="34" charset="0"/>
              </a:rPr>
              <a:t> What is the definition of a </a:t>
            </a:r>
            <a:r>
              <a:rPr lang="en-GB" sz="2000" b="1">
                <a:latin typeface="Arial" panose="020B0604020202020204" pitchFamily="34" charset="0"/>
                <a:ea typeface="Calibri" panose="020F0502020204030204" pitchFamily="34" charset="0"/>
              </a:rPr>
              <a:t>grassroots campaign</a:t>
            </a:r>
            <a:r>
              <a:rPr lang="en-GB" sz="2000">
                <a:latin typeface="Arial" panose="020B0604020202020204" pitchFamily="34" charset="0"/>
                <a:ea typeface="Calibri" panose="020F0502020204030204" pitchFamily="34" charset="0"/>
              </a:rPr>
              <a:t>? 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b="1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Grassroots </a:t>
            </a:r>
            <a:r>
              <a:rPr lang="en-GB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refers to a bottom-up, people-powered approach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Typically a grassroots initiative or campaign will rely on volunteers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4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01EA-6C0B-4468-8780-A4A99BE1CDF1}"/>
              </a:ext>
            </a:extLst>
          </p:cNvPr>
          <p:cNvSpPr txBox="1">
            <a:spLocks/>
          </p:cNvSpPr>
          <p:nvPr/>
        </p:nvSpPr>
        <p:spPr>
          <a:xfrm>
            <a:off x="795338" y="1948421"/>
            <a:ext cx="10290004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GB" sz="5000" b="1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8DB920-CFEF-61BD-C30B-3B667240CF9D}"/>
              </a:ext>
            </a:extLst>
          </p:cNvPr>
          <p:cNvCxnSpPr/>
          <p:nvPr/>
        </p:nvCxnSpPr>
        <p:spPr>
          <a:xfrm>
            <a:off x="795338" y="1654139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D7B6AE73-8094-2BCA-26FF-2F0E1A87C1C5}"/>
              </a:ext>
            </a:extLst>
          </p:cNvPr>
          <p:cNvSpPr txBox="1">
            <a:spLocks/>
          </p:cNvSpPr>
          <p:nvPr/>
        </p:nvSpPr>
        <p:spPr>
          <a:xfrm>
            <a:off x="1502543" y="502111"/>
            <a:ext cx="10290004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b="1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begin</a:t>
            </a:r>
          </a:p>
          <a:p>
            <a:pPr algn="just"/>
            <a:r>
              <a:rPr lang="en-US" sz="5000" b="1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campaign for your SSLC? </a:t>
            </a:r>
            <a:endParaRPr lang="en-GB" sz="5000" b="1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6E3939-5857-DD2F-3266-0499ABD1B78B}"/>
              </a:ext>
            </a:extLst>
          </p:cNvPr>
          <p:cNvSpPr txBox="1">
            <a:spLocks/>
          </p:cNvSpPr>
          <p:nvPr/>
        </p:nvSpPr>
        <p:spPr>
          <a:xfrm>
            <a:off x="636998" y="2109064"/>
            <a:ext cx="11555002" cy="387592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000">
                <a:latin typeface="Arial" panose="020B0604020202020204" pitchFamily="34" charset="0"/>
                <a:ea typeface="Calibri" panose="020F0502020204030204" pitchFamily="34" charset="0"/>
              </a:rPr>
              <a:t>How do you begin a campaign for your SSLC?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>
                <a:latin typeface="Arial" panose="020B0604020202020204" pitchFamily="34" charset="0"/>
                <a:ea typeface="Calibri" panose="020F0502020204030204" pitchFamily="34" charset="0"/>
              </a:rPr>
              <a:t>Identity your </a:t>
            </a:r>
            <a:r>
              <a:rPr lang="en-GB" b="1">
                <a:latin typeface="Arial" panose="020B0604020202020204" pitchFamily="34" charset="0"/>
                <a:ea typeface="Calibri" panose="020F0502020204030204" pitchFamily="34" charset="0"/>
              </a:rPr>
              <a:t>campaign goals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>
                <a:latin typeface="Arial" panose="020B0604020202020204" pitchFamily="34" charset="0"/>
                <a:ea typeface="Calibri" panose="020F0502020204030204" pitchFamily="34" charset="0"/>
              </a:rPr>
              <a:t>Identify </a:t>
            </a:r>
            <a:r>
              <a:rPr lang="en-GB" b="1">
                <a:latin typeface="Arial" panose="020B0604020202020204" pitchFamily="34" charset="0"/>
                <a:ea typeface="Calibri" panose="020F0502020204030204" pitchFamily="34" charset="0"/>
              </a:rPr>
              <a:t>tangible measures </a:t>
            </a:r>
            <a:r>
              <a:rPr lang="en-GB">
                <a:latin typeface="Arial" panose="020B0604020202020204" pitchFamily="34" charset="0"/>
                <a:ea typeface="Calibri" panose="020F0502020204030204" pitchFamily="34" charset="0"/>
              </a:rPr>
              <a:t>of success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>
                <a:latin typeface="Arial" panose="020B0604020202020204" pitchFamily="34" charset="0"/>
                <a:ea typeface="Calibri" panose="020F0502020204030204" pitchFamily="34" charset="0"/>
              </a:rPr>
              <a:t>Identify your </a:t>
            </a:r>
            <a:r>
              <a:rPr lang="en-GB" b="1">
                <a:latin typeface="Arial" panose="020B0604020202020204" pitchFamily="34" charset="0"/>
                <a:ea typeface="Calibri" panose="020F0502020204030204" pitchFamily="34" charset="0"/>
              </a:rPr>
              <a:t>community 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>
                <a:latin typeface="Arial" panose="020B0604020202020204" pitchFamily="34" charset="0"/>
                <a:ea typeface="Calibri" panose="020F0502020204030204" pitchFamily="34" charset="0"/>
              </a:rPr>
              <a:t>Identify your </a:t>
            </a:r>
            <a:r>
              <a:rPr lang="en-GB" b="1">
                <a:latin typeface="Arial" panose="020B0604020202020204" pitchFamily="34" charset="0"/>
                <a:ea typeface="Calibri" panose="020F0502020204030204" pitchFamily="34" charset="0"/>
              </a:rPr>
              <a:t>base 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>
                <a:latin typeface="Arial" panose="020B0604020202020204" pitchFamily="34" charset="0"/>
                <a:ea typeface="Calibri" panose="020F0502020204030204" pitchFamily="34" charset="0"/>
              </a:rPr>
              <a:t>Identify who you are</a:t>
            </a:r>
            <a:r>
              <a:rPr lang="en-GB" b="1">
                <a:latin typeface="Arial" panose="020B0604020202020204" pitchFamily="34" charset="0"/>
                <a:ea typeface="Calibri" panose="020F0502020204030204" pitchFamily="34" charset="0"/>
              </a:rPr>
              <a:t> lobbying to 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5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01EA-6C0B-4468-8780-A4A99BE1CDF1}"/>
              </a:ext>
            </a:extLst>
          </p:cNvPr>
          <p:cNvSpPr txBox="1">
            <a:spLocks/>
          </p:cNvSpPr>
          <p:nvPr/>
        </p:nvSpPr>
        <p:spPr>
          <a:xfrm>
            <a:off x="795338" y="1948421"/>
            <a:ext cx="10290004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GB" sz="5000" b="1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8DB920-CFEF-61BD-C30B-3B667240CF9D}"/>
              </a:ext>
            </a:extLst>
          </p:cNvPr>
          <p:cNvCxnSpPr/>
          <p:nvPr/>
        </p:nvCxnSpPr>
        <p:spPr>
          <a:xfrm>
            <a:off x="795338" y="1654139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D7B6AE73-8094-2BCA-26FF-2F0E1A87C1C5}"/>
              </a:ext>
            </a:extLst>
          </p:cNvPr>
          <p:cNvSpPr txBox="1">
            <a:spLocks/>
          </p:cNvSpPr>
          <p:nvPr/>
        </p:nvSpPr>
        <p:spPr>
          <a:xfrm>
            <a:off x="1502543" y="502111"/>
            <a:ext cx="10290004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b="1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your network</a:t>
            </a:r>
            <a:endParaRPr lang="en-GB" sz="5000" b="1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6E3939-5857-DD2F-3266-0499ABD1B78B}"/>
              </a:ext>
            </a:extLst>
          </p:cNvPr>
          <p:cNvSpPr txBox="1">
            <a:spLocks/>
          </p:cNvSpPr>
          <p:nvPr/>
        </p:nvSpPr>
        <p:spPr>
          <a:xfrm>
            <a:off x="636998" y="2109064"/>
            <a:ext cx="11555002" cy="387592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000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have identified your community, base etc</a:t>
            </a:r>
            <a:r>
              <a:rPr lang="en-US" sz="2000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however it’s important to assess what your relationships with these various groups look like </a:t>
            </a:r>
            <a:r>
              <a:rPr lang="en-US" sz="2000" b="1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</a:t>
            </a:r>
            <a:endParaRPr lang="en-US" sz="2000">
              <a:solidFill>
                <a:srgbClr val="5C5D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will foster a better understanding of what is needed and how to </a:t>
            </a:r>
            <a:r>
              <a:rPr lang="en-US" err="1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strategise</a:t>
            </a:r>
            <a:r>
              <a:rPr lang="en-US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effectively given your circumstances 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GB" sz="1600">
              <a:solidFill>
                <a:srgbClr val="5C5D6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E2B19E-DC9B-3994-A64E-B9A61D71B8F1}"/>
              </a:ext>
            </a:extLst>
          </p:cNvPr>
          <p:cNvGrpSpPr/>
          <p:nvPr/>
        </p:nvGrpSpPr>
        <p:grpSpPr>
          <a:xfrm>
            <a:off x="1332470" y="3313174"/>
            <a:ext cx="7178747" cy="3117128"/>
            <a:chOff x="1332470" y="3313174"/>
            <a:chExt cx="7178747" cy="3117128"/>
          </a:xfrm>
        </p:grpSpPr>
        <p:pic>
          <p:nvPicPr>
            <p:cNvPr id="9" name="Picture 8" descr="Young boy holding sign smiling">
              <a:extLst>
                <a:ext uri="{FF2B5EF4-FFF2-40B4-BE49-F238E27FC236}">
                  <a16:creationId xmlns:a16="http://schemas.microsoft.com/office/drawing/2014/main" id="{006F1F2F-5636-1C32-A1BE-0A5191B54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377" y="3313174"/>
              <a:ext cx="1641925" cy="3042715"/>
            </a:xfrm>
            <a:prstGeom prst="rect">
              <a:avLst/>
            </a:prstGeom>
          </p:spPr>
        </p:pic>
        <p:pic>
          <p:nvPicPr>
            <p:cNvPr id="11" name="Picture 10" descr="Businessman in wheelchair holding sign smiling">
              <a:extLst>
                <a:ext uri="{FF2B5EF4-FFF2-40B4-BE49-F238E27FC236}">
                  <a16:creationId xmlns:a16="http://schemas.microsoft.com/office/drawing/2014/main" id="{BB453CFA-575E-226C-B7C7-DE1923A47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387" y="3702215"/>
              <a:ext cx="1689785" cy="2728087"/>
            </a:xfrm>
            <a:prstGeom prst="rect">
              <a:avLst/>
            </a:prstGeom>
          </p:spPr>
        </p:pic>
        <p:pic>
          <p:nvPicPr>
            <p:cNvPr id="13" name="Picture 12" descr="Young businessman holding sign smiling">
              <a:extLst>
                <a:ext uri="{FF2B5EF4-FFF2-40B4-BE49-F238E27FC236}">
                  <a16:creationId xmlns:a16="http://schemas.microsoft.com/office/drawing/2014/main" id="{51CBEECC-C93E-7A43-50E6-4F0931C09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4871" y="3997058"/>
              <a:ext cx="1156346" cy="2148575"/>
            </a:xfrm>
            <a:prstGeom prst="rect">
              <a:avLst/>
            </a:prstGeom>
          </p:spPr>
        </p:pic>
        <p:pic>
          <p:nvPicPr>
            <p:cNvPr id="15" name="Picture 14" descr="Businesswoman sitting with hands on lap">
              <a:extLst>
                <a:ext uri="{FF2B5EF4-FFF2-40B4-BE49-F238E27FC236}">
                  <a16:creationId xmlns:a16="http://schemas.microsoft.com/office/drawing/2014/main" id="{AB01FEB5-E2AB-4A08-4A4B-123E3735A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470" y="3836389"/>
              <a:ext cx="1177445" cy="2320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633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01EA-6C0B-4468-8780-A4A99BE1CDF1}"/>
              </a:ext>
            </a:extLst>
          </p:cNvPr>
          <p:cNvSpPr txBox="1">
            <a:spLocks/>
          </p:cNvSpPr>
          <p:nvPr/>
        </p:nvSpPr>
        <p:spPr>
          <a:xfrm>
            <a:off x="795338" y="1948421"/>
            <a:ext cx="10290004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GB" sz="5000" b="1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8DB920-CFEF-61BD-C30B-3B667240CF9D}"/>
              </a:ext>
            </a:extLst>
          </p:cNvPr>
          <p:cNvCxnSpPr/>
          <p:nvPr/>
        </p:nvCxnSpPr>
        <p:spPr>
          <a:xfrm>
            <a:off x="795338" y="1654139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D7B6AE73-8094-2BCA-26FF-2F0E1A87C1C5}"/>
              </a:ext>
            </a:extLst>
          </p:cNvPr>
          <p:cNvSpPr txBox="1">
            <a:spLocks/>
          </p:cNvSpPr>
          <p:nvPr/>
        </p:nvSpPr>
        <p:spPr>
          <a:xfrm>
            <a:off x="1502543" y="502111"/>
            <a:ext cx="10290004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b="1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your network</a:t>
            </a:r>
            <a:endParaRPr lang="en-GB" sz="5000" b="1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6E3939-5857-DD2F-3266-0499ABD1B78B}"/>
              </a:ext>
            </a:extLst>
          </p:cNvPr>
          <p:cNvSpPr txBox="1">
            <a:spLocks/>
          </p:cNvSpPr>
          <p:nvPr/>
        </p:nvSpPr>
        <p:spPr>
          <a:xfrm>
            <a:off x="636998" y="2109064"/>
            <a:ext cx="11555002" cy="387592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1600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 to ask yourself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FABE70-53B2-FFBC-A19D-E92BD64E2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3" y="1826699"/>
            <a:ext cx="8279903" cy="464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4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01EA-6C0B-4468-8780-A4A99BE1CDF1}"/>
              </a:ext>
            </a:extLst>
          </p:cNvPr>
          <p:cNvSpPr txBox="1">
            <a:spLocks/>
          </p:cNvSpPr>
          <p:nvPr/>
        </p:nvSpPr>
        <p:spPr>
          <a:xfrm>
            <a:off x="795338" y="1948421"/>
            <a:ext cx="10290004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GB" sz="5000" b="1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8DB920-CFEF-61BD-C30B-3B667240CF9D}"/>
              </a:ext>
            </a:extLst>
          </p:cNvPr>
          <p:cNvCxnSpPr/>
          <p:nvPr/>
        </p:nvCxnSpPr>
        <p:spPr>
          <a:xfrm>
            <a:off x="795338" y="1654139"/>
            <a:ext cx="9056028" cy="0"/>
          </a:xfrm>
          <a:prstGeom prst="line">
            <a:avLst/>
          </a:prstGeom>
          <a:ln w="19050">
            <a:solidFill>
              <a:srgbClr val="5C5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D7B6AE73-8094-2BCA-26FF-2F0E1A87C1C5}"/>
              </a:ext>
            </a:extLst>
          </p:cNvPr>
          <p:cNvSpPr txBox="1">
            <a:spLocks/>
          </p:cNvSpPr>
          <p:nvPr/>
        </p:nvSpPr>
        <p:spPr>
          <a:xfrm>
            <a:off x="1502543" y="502111"/>
            <a:ext cx="10290004" cy="1004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b="1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Launching the campaign </a:t>
            </a:r>
            <a:endParaRPr lang="en-GB" sz="5000" b="1">
              <a:solidFill>
                <a:srgbClr val="5C5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6E3939-5857-DD2F-3266-0499ABD1B78B}"/>
              </a:ext>
            </a:extLst>
          </p:cNvPr>
          <p:cNvSpPr txBox="1">
            <a:spLocks/>
          </p:cNvSpPr>
          <p:nvPr/>
        </p:nvSpPr>
        <p:spPr>
          <a:xfrm>
            <a:off x="636998" y="2109064"/>
            <a:ext cx="11555002" cy="387592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000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Outline your phases: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 phase should focus on relationship building and consciousness-raising around the campaign – relationship building can look like a coffee chat, holding workshops and socials for your various bases</a:t>
            </a:r>
          </a:p>
          <a:p>
            <a:pPr marL="1257300" lvl="2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essential to consolidate these relationships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next phase is accelerating the campaign, make your demands clear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this point the campaign is </a:t>
            </a:r>
            <a:r>
              <a:rPr lang="en-GB" b="1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live</a:t>
            </a:r>
          </a:p>
          <a:p>
            <a:pPr marL="800100" lvl="1" indent="-342900" algn="l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b="1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Pressure </a:t>
            </a:r>
            <a:r>
              <a:rPr lang="en-GB">
                <a:solidFill>
                  <a:srgbClr val="5C5D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be applied after this point when there is a lull </a:t>
            </a:r>
          </a:p>
        </p:txBody>
      </p:sp>
    </p:spTree>
    <p:extLst>
      <p:ext uri="{BB962C8B-B14F-4D97-AF65-F5344CB8AC3E}">
        <p14:creationId xmlns:p14="http://schemas.microsoft.com/office/powerpoint/2010/main" val="58296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E8719-4D9D-5A69-EC35-3138FB35E0B6}"/>
              </a:ext>
            </a:extLst>
          </p:cNvPr>
          <p:cNvSpPr txBox="1"/>
          <p:nvPr/>
        </p:nvSpPr>
        <p:spPr>
          <a:xfrm>
            <a:off x="1148442" y="1468707"/>
            <a:ext cx="78322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4800" b="1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takeaways: </a:t>
            </a:r>
          </a:p>
          <a:p>
            <a:pPr algn="just"/>
            <a:r>
              <a:rPr lang="en-GB" sz="4800" b="1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BUILD RELATIONSHIPS </a:t>
            </a:r>
          </a:p>
          <a:p>
            <a:pPr algn="just"/>
            <a:r>
              <a:rPr lang="en-GB" sz="4800" b="1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RESEARCH </a:t>
            </a:r>
          </a:p>
          <a:p>
            <a:pPr algn="just"/>
            <a:r>
              <a:rPr lang="en-GB" sz="4800" b="1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ISSUE DEMANDS </a:t>
            </a:r>
          </a:p>
          <a:p>
            <a:pPr algn="just"/>
            <a:r>
              <a:rPr lang="en-GB" sz="4800" b="1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APPLY PRESSURE</a:t>
            </a:r>
          </a:p>
          <a:p>
            <a:pPr algn="just"/>
            <a:r>
              <a:rPr lang="en-GB" sz="4800" b="1">
                <a:solidFill>
                  <a:srgbClr val="5C5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WIN</a:t>
            </a:r>
          </a:p>
        </p:txBody>
      </p:sp>
    </p:spTree>
    <p:extLst>
      <p:ext uri="{BB962C8B-B14F-4D97-AF65-F5344CB8AC3E}">
        <p14:creationId xmlns:p14="http://schemas.microsoft.com/office/powerpoint/2010/main" val="607839530"/>
      </p:ext>
    </p:extLst>
  </p:cSld>
  <p:clrMapOvr>
    <a:masterClrMapping/>
  </p:clrMapOvr>
</p:sld>
</file>

<file path=ppt/theme/theme1.xml><?xml version="1.0" encoding="utf-8"?>
<a:theme xmlns:a="http://schemas.openxmlformats.org/drawingml/2006/main" name="WSU student facing intro p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82977e-4c59-4f13-a031-e548dc6be209">
      <UserInfo>
        <DisplayName>Natasha Patel</DisplayName>
        <AccountId>900</AccountId>
        <AccountType/>
      </UserInfo>
      <UserInfo>
        <DisplayName>Yaz Yeahia</DisplayName>
        <AccountId>462</AccountId>
        <AccountType/>
      </UserInfo>
      <UserInfo>
        <DisplayName>Kam Sangha</DisplayName>
        <AccountId>15</AccountId>
        <AccountType/>
      </UserInfo>
    </SharedWithUsers>
    <lcf76f155ced4ddcb4097134ff3c332f xmlns="dfaeaeed-4e8c-4c7d-98c3-916a56a9e3aa">
      <Terms xmlns="http://schemas.microsoft.com/office/infopath/2007/PartnerControls"/>
    </lcf76f155ced4ddcb4097134ff3c332f>
    <TaxCatchAll xmlns="af82977e-4c59-4f13-a031-e548dc6be209" xsi:nil="true"/>
    <Category xmlns="dfaeaeed-4e8c-4c7d-98c3-916a56a9e3a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CEFC2D8FC8947B72765302A6AA1A5" ma:contentTypeVersion="16" ma:contentTypeDescription="Create a new document." ma:contentTypeScope="" ma:versionID="df980c7dad8f985c8841c0c909f2087a">
  <xsd:schema xmlns:xsd="http://www.w3.org/2001/XMLSchema" xmlns:xs="http://www.w3.org/2001/XMLSchema" xmlns:p="http://schemas.microsoft.com/office/2006/metadata/properties" xmlns:ns2="dfaeaeed-4e8c-4c7d-98c3-916a56a9e3aa" xmlns:ns3="af82977e-4c59-4f13-a031-e548dc6be209" targetNamespace="http://schemas.microsoft.com/office/2006/metadata/properties" ma:root="true" ma:fieldsID="a1f4dcf90372bc893dfae62131898867" ns2:_="" ns3:_="">
    <xsd:import namespace="dfaeaeed-4e8c-4c7d-98c3-916a56a9e3aa"/>
    <xsd:import namespace="af82977e-4c59-4f13-a031-e548dc6be2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Category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eaeed-4e8c-4c7d-98c3-916a56a9e3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9ea175a-45e3-42d7-a804-ddc6ab572e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ategory" ma:index="20" nillable="true" ma:displayName="Category" ma:format="Dropdown" ma:internalName="Category">
      <xsd:simpleType>
        <xsd:union memberTypes="dms:Text">
          <xsd:simpleType>
            <xsd:restriction base="dms:Choice">
              <xsd:enumeration value="MRF &amp; Financial Document"/>
              <xsd:enumeration value="Planning Documents"/>
              <xsd:enumeration value="Marketing Assets"/>
              <xsd:enumeration value="Other Documents"/>
            </xsd:restriction>
          </xsd:simpleType>
        </xsd:un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2977e-4c59-4f13-a031-e548dc6be20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27bbb70-8029-4089-a7ad-e207b9298133}" ma:internalName="TaxCatchAll" ma:showField="CatchAllData" ma:web="af82977e-4c59-4f13-a031-e548dc6be2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35F4C7-24F8-4CB0-8BCF-1B6AE6562295}">
  <ds:schemaRefs>
    <ds:schemaRef ds:uri="69727a05-70c5-449a-90f0-7dde2b8ec049"/>
    <ds:schemaRef ds:uri="79da2c25-5886-46b0-be0b-1218e13c9131"/>
    <ds:schemaRef ds:uri="af82977e-4c59-4f13-a031-e548dc6be209"/>
    <ds:schemaRef ds:uri="dfaeaeed-4e8c-4c7d-98c3-916a56a9e3a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61DA69-8A4A-4214-99CC-1D324AA37DCA}">
  <ds:schemaRefs>
    <ds:schemaRef ds:uri="af82977e-4c59-4f13-a031-e548dc6be209"/>
    <ds:schemaRef ds:uri="dfaeaeed-4e8c-4c7d-98c3-916a56a9e3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B2DC549-42D2-48DA-B4AC-1A5366FC10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WSU student facing intro page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Scarlett Danks</dc:creator>
  <cp:revision>1</cp:revision>
  <dcterms:created xsi:type="dcterms:W3CDTF">2021-08-03T12:03:22Z</dcterms:created>
  <dcterms:modified xsi:type="dcterms:W3CDTF">2025-10-27T11:02:46Z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0x01010027BCEFC2D8FC8947B72765302A6AA1A5</vt:lpwstr>
  </property>
  <property fmtid="{D5CDD505-2E9C-101B-9397-08002B2CF9AE}" pid="3" name="MediaServiceImageTags">
    <vt:lpwstr/>
  </property>
</Properties>
</file>