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4" r:id="rId5"/>
  </p:sldMasterIdLst>
  <p:notesMasterIdLst>
    <p:notesMasterId r:id="rId28"/>
  </p:notesMasterIdLst>
  <p:sldIdLst>
    <p:sldId id="256" r:id="rId6"/>
    <p:sldId id="271" r:id="rId7"/>
    <p:sldId id="289" r:id="rId8"/>
    <p:sldId id="257" r:id="rId9"/>
    <p:sldId id="272" r:id="rId10"/>
    <p:sldId id="273" r:id="rId11"/>
    <p:sldId id="262" r:id="rId12"/>
    <p:sldId id="274" r:id="rId13"/>
    <p:sldId id="286" r:id="rId14"/>
    <p:sldId id="276" r:id="rId15"/>
    <p:sldId id="287" r:id="rId16"/>
    <p:sldId id="288" r:id="rId17"/>
    <p:sldId id="278" r:id="rId18"/>
    <p:sldId id="275" r:id="rId19"/>
    <p:sldId id="277" r:id="rId20"/>
    <p:sldId id="279" r:id="rId21"/>
    <p:sldId id="281" r:id="rId22"/>
    <p:sldId id="282" r:id="rId23"/>
    <p:sldId id="283" r:id="rId24"/>
    <p:sldId id="285" r:id="rId25"/>
    <p:sldId id="284"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53146-3A03-2F0A-54F6-BCA4F7C2C1B0}" v="4286" dt="2023-06-20T01:37:52.969"/>
    <p1510:client id="{F1305D56-7614-4523-A369-E93F3A82459B}" v="79" dt="2023-06-19T21:50:51.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FE7E4-F33C-472C-8BFC-473E4D49F4DD}"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4E497-132A-48FC-9CD8-B5EAFCEED8A8}" type="slidenum">
              <a:rPr lang="en-GB" smtClean="0"/>
              <a:t>‹#›</a:t>
            </a:fld>
            <a:endParaRPr lang="en-GB"/>
          </a:p>
        </p:txBody>
      </p:sp>
    </p:spTree>
    <p:extLst>
      <p:ext uri="{BB962C8B-B14F-4D97-AF65-F5344CB8AC3E}">
        <p14:creationId xmlns:p14="http://schemas.microsoft.com/office/powerpoint/2010/main" val="329912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8064FAB6-ADD2-4D56-9404-E53E0B0D37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7093"/>
            <a:ext cx="1838325" cy="1226579"/>
          </a:xfrm>
          <a:prstGeom prst="rect">
            <a:avLst/>
          </a:prstGeom>
        </p:spPr>
      </p:pic>
      <p:pic>
        <p:nvPicPr>
          <p:cNvPr id="10" name="Picture 9" descr="Logo&#10;&#10;Description automatically generated">
            <a:extLst>
              <a:ext uri="{FF2B5EF4-FFF2-40B4-BE49-F238E27FC236}">
                <a16:creationId xmlns:a16="http://schemas.microsoft.com/office/drawing/2014/main" id="{644BBDC8-227E-4074-BB89-E34F0A437B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900" y="-716161"/>
            <a:ext cx="2647950" cy="2405248"/>
          </a:xfrm>
          <a:prstGeom prst="rect">
            <a:avLst/>
          </a:prstGeom>
        </p:spPr>
      </p:pic>
    </p:spTree>
    <p:extLst>
      <p:ext uri="{BB962C8B-B14F-4D97-AF65-F5344CB8AC3E}">
        <p14:creationId xmlns:p14="http://schemas.microsoft.com/office/powerpoint/2010/main" val="127578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B698-5CEC-4503-A6D3-791607F4E67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4E3D77-5D02-4B81-9260-BB3004BB0DE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87797F-3C29-4B04-A438-D7A323D872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E6F23-297D-44FC-9CE1-3D783A2EC81A}"/>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6" name="Footer Placeholder 5">
            <a:extLst>
              <a:ext uri="{FF2B5EF4-FFF2-40B4-BE49-F238E27FC236}">
                <a16:creationId xmlns:a16="http://schemas.microsoft.com/office/drawing/2014/main" id="{37216427-EE3B-4562-9F07-A94C4D9EF8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5F5CF-E0ED-4C39-8DE1-3D69060C3F81}"/>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230555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0616-E17A-4866-8566-B1A893986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1C889A-CA7A-4A9F-9E71-75996FF62D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324531-500F-400D-8C6D-D860B0147A9F}"/>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8DC4CB31-32AC-43FD-8838-4FAAA2073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F6926A-7C93-441D-99DB-D6E4CC7BF4D2}"/>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5447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F1F5C4-AC67-421B-A47D-608246FF081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54D16B-0A71-4EDF-8F6B-474F33D5971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98857D-DCD5-4CE6-82B8-81F08C94BE7F}"/>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768A8119-FFE0-4745-8D41-1648546E7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5D0309-E783-4F5D-B3D7-216ED1F46D96}"/>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12954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7320-46DC-4D4D-A7BC-943390AF9F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9F2D9B-76E3-4FE6-8FF7-28F898C1D7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0054AD-6215-40E8-8702-8FD6FFFFF2F2}"/>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A0D70016-0570-48BC-912E-4F5DA8493A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54B989-AC0B-4160-9717-A28EBC8D4AE9}"/>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369207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B19-7085-4FBC-B481-BEF54BF920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1E8565-95CB-4AFF-8065-B683B41EDF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C94807-97A1-41B3-B804-99BB770D904A}"/>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E7CDF223-75DC-4E90-9400-37F460C6CF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21B3B1-AE8D-436C-B741-57C321E97DE5}"/>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74563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CCC4-4DB0-450A-B99F-E339D14C03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0E2FED-FF38-47E9-8B75-210F2A5807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E261EE-F702-4C3D-A520-07ECE86BB9CA}"/>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17997E71-4ED7-48FD-9439-E73E62E77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BBB86-CC1F-4CE8-908C-0871B6DA6BAE}"/>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247917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C817-AB7C-4BBE-90E5-FBCAE92C3E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03E294-B8C1-40FD-B19C-2DC21D4B46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79A317-FD40-4E25-BA5E-F060A0E2FA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B7B401-D731-477C-8852-FD1564A9B27A}"/>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6" name="Footer Placeholder 5">
            <a:extLst>
              <a:ext uri="{FF2B5EF4-FFF2-40B4-BE49-F238E27FC236}">
                <a16:creationId xmlns:a16="http://schemas.microsoft.com/office/drawing/2014/main" id="{19B1EF9F-74ED-4757-BEA0-6E126214E4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414776-EE8F-4306-869F-41270771CA65}"/>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47328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D852-F4CA-421E-994B-466A07CF1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96517A-9B13-4787-8B0A-B5CE80B06E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D3118D-9421-4328-A5B4-C6A7241108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B60F8C-02A3-405C-9872-2BF1BAA970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42BE3-4841-4400-B962-1328DD320C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F8D025-6155-4084-98DC-31DE5A5028FB}"/>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8" name="Footer Placeholder 7">
            <a:extLst>
              <a:ext uri="{FF2B5EF4-FFF2-40B4-BE49-F238E27FC236}">
                <a16:creationId xmlns:a16="http://schemas.microsoft.com/office/drawing/2014/main" id="{F4116C49-80D7-47A1-8059-89AEA47F86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3DDD04-86CE-45B3-90F8-4B05F7873A57}"/>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74748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5E30-F4C2-46A5-B33B-850551D1F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911BB7-2A2C-4E5D-8E79-CBA984254449}"/>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4" name="Footer Placeholder 3">
            <a:extLst>
              <a:ext uri="{FF2B5EF4-FFF2-40B4-BE49-F238E27FC236}">
                <a16:creationId xmlns:a16="http://schemas.microsoft.com/office/drawing/2014/main" id="{E23E5A41-F70C-4983-A423-6D13ED5324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E1E852-A7BD-4197-8C93-E7206AC2C405}"/>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174512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06869-65E0-4D5B-8DD2-F75B5AB5ADE3}"/>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3" name="Footer Placeholder 2">
            <a:extLst>
              <a:ext uri="{FF2B5EF4-FFF2-40B4-BE49-F238E27FC236}">
                <a16:creationId xmlns:a16="http://schemas.microsoft.com/office/drawing/2014/main" id="{B410A563-7DB7-4536-9AB8-EE6E332E19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6728F7-98A1-4150-8297-14E00C250D34}"/>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215732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981F-5770-4D38-B3FB-F5368A95EA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3B9D2F-4DFE-45BA-BD0A-0270F9F1778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1A1FA2-659F-4DAB-979D-8FD635B7AB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01317-E128-4383-AF6D-C184E22B86DD}"/>
              </a:ext>
            </a:extLst>
          </p:cNvPr>
          <p:cNvSpPr>
            <a:spLocks noGrp="1"/>
          </p:cNvSpPr>
          <p:nvPr>
            <p:ph type="dt" sz="half" idx="10"/>
          </p:nvPr>
        </p:nvSpPr>
        <p:spPr/>
        <p:txBody>
          <a:bodyPr/>
          <a:lstStyle/>
          <a:p>
            <a:fld id="{BC75E9BC-3B87-4763-BB97-D4254C62436C}" type="datetimeFigureOut">
              <a:rPr lang="en-GB" smtClean="0"/>
              <a:t>19/06/2023</a:t>
            </a:fld>
            <a:endParaRPr lang="en-GB"/>
          </a:p>
        </p:txBody>
      </p:sp>
      <p:sp>
        <p:nvSpPr>
          <p:cNvPr id="6" name="Footer Placeholder 5">
            <a:extLst>
              <a:ext uri="{FF2B5EF4-FFF2-40B4-BE49-F238E27FC236}">
                <a16:creationId xmlns:a16="http://schemas.microsoft.com/office/drawing/2014/main" id="{537A1BC7-EACF-4C76-8902-9EE709E094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8529EF-F257-4A79-BF79-CB050BC643A7}"/>
              </a:ext>
            </a:extLst>
          </p:cNvPr>
          <p:cNvSpPr>
            <a:spLocks noGrp="1"/>
          </p:cNvSpPr>
          <p:nvPr>
            <p:ph type="sldNum" sz="quarter" idx="12"/>
          </p:nvPr>
        </p:nvSpPr>
        <p:spPr/>
        <p:txBody>
          <a:bodyPr/>
          <a:lstStyle/>
          <a:p>
            <a:fld id="{EABF93FC-A770-4C35-A6D5-7B12B9047CC2}" type="slidenum">
              <a:rPr lang="en-GB" smtClean="0"/>
              <a:t>‹#›</a:t>
            </a:fld>
            <a:endParaRPr lang="en-GB"/>
          </a:p>
        </p:txBody>
      </p:sp>
    </p:spTree>
    <p:extLst>
      <p:ext uri="{BB962C8B-B14F-4D97-AF65-F5344CB8AC3E}">
        <p14:creationId xmlns:p14="http://schemas.microsoft.com/office/powerpoint/2010/main" val="4006991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B5C9AC77-DB70-4D38-A10D-03DE32E50C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7093"/>
            <a:ext cx="1838325" cy="1226579"/>
          </a:xfrm>
          <a:prstGeom prst="rect">
            <a:avLst/>
          </a:prstGeom>
        </p:spPr>
      </p:pic>
      <p:pic>
        <p:nvPicPr>
          <p:cNvPr id="8" name="Picture 7" descr="Logo&#10;&#10;Description automatically generated">
            <a:extLst>
              <a:ext uri="{FF2B5EF4-FFF2-40B4-BE49-F238E27FC236}">
                <a16:creationId xmlns:a16="http://schemas.microsoft.com/office/drawing/2014/main" id="{B7904F43-635B-4BBD-A85A-D3FDDA5461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8900" y="-716161"/>
            <a:ext cx="2647950" cy="2405248"/>
          </a:xfrm>
          <a:prstGeom prst="rect">
            <a:avLst/>
          </a:prstGeom>
        </p:spPr>
      </p:pic>
    </p:spTree>
    <p:extLst>
      <p:ext uri="{BB962C8B-B14F-4D97-AF65-F5344CB8AC3E}">
        <p14:creationId xmlns:p14="http://schemas.microsoft.com/office/powerpoint/2010/main" val="18711570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371CE-B382-451E-8DE8-9FDAF5BEA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F9CB93-BFC0-4366-BEDA-4FBB7CA22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2F479E-4A34-4070-BD54-7DE5CCF216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5E9BC-3B87-4763-BB97-D4254C62436C}" type="datetimeFigureOut">
              <a:rPr lang="en-GB" smtClean="0"/>
              <a:t>19/06/2023</a:t>
            </a:fld>
            <a:endParaRPr lang="en-GB"/>
          </a:p>
        </p:txBody>
      </p:sp>
      <p:sp>
        <p:nvSpPr>
          <p:cNvPr id="5" name="Footer Placeholder 4">
            <a:extLst>
              <a:ext uri="{FF2B5EF4-FFF2-40B4-BE49-F238E27FC236}">
                <a16:creationId xmlns:a16="http://schemas.microsoft.com/office/drawing/2014/main" id="{D49ACEDC-3BD8-41DA-BE2D-832BC54EC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6B1EF3-675B-4BAD-9E6D-2CEB5E867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F93FC-A770-4C35-A6D5-7B12B9047CC2}" type="slidenum">
              <a:rPr lang="en-GB" smtClean="0"/>
              <a:t>‹#›</a:t>
            </a:fld>
            <a:endParaRPr lang="en-GB"/>
          </a:p>
        </p:txBody>
      </p:sp>
      <p:pic>
        <p:nvPicPr>
          <p:cNvPr id="7" name="Picture 6" descr="A picture containing icon&#10;&#10;Description automatically generated">
            <a:extLst>
              <a:ext uri="{FF2B5EF4-FFF2-40B4-BE49-F238E27FC236}">
                <a16:creationId xmlns:a16="http://schemas.microsoft.com/office/drawing/2014/main" id="{EC0E1208-4B69-4E7F-9997-033F5C05C7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36023" y="6104464"/>
            <a:ext cx="724765" cy="503771"/>
          </a:xfrm>
          <a:prstGeom prst="rect">
            <a:avLst/>
          </a:prstGeom>
        </p:spPr>
      </p:pic>
      <p:pic>
        <p:nvPicPr>
          <p:cNvPr id="8" name="Picture 7" descr="Logo&#10;&#10;Description automatically generated">
            <a:extLst>
              <a:ext uri="{FF2B5EF4-FFF2-40B4-BE49-F238E27FC236}">
                <a16:creationId xmlns:a16="http://schemas.microsoft.com/office/drawing/2014/main" id="{44567C0E-ADC2-4122-ADE5-EACACEE48A0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48900" y="-716161"/>
            <a:ext cx="2647950" cy="2405248"/>
          </a:xfrm>
          <a:prstGeom prst="rect">
            <a:avLst/>
          </a:prstGeom>
        </p:spPr>
      </p:pic>
    </p:spTree>
    <p:extLst>
      <p:ext uri="{BB962C8B-B14F-4D97-AF65-F5344CB8AC3E}">
        <p14:creationId xmlns:p14="http://schemas.microsoft.com/office/powerpoint/2010/main" val="26427465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warwicksu.com/student-voice/committee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warwicksu.com/societies-sports/exec-resources/" TargetMode="External"/><Relationship Id="rId2" Type="http://schemas.openxmlformats.org/officeDocument/2006/relationships/hyperlink" Target="https://www.warwicksu.com/societies-sports/exec-resources/responsibilities/exec-training/"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s://www.warwicksu.com/societies-sports/exec-resources/responsibilities/democratic-responsibilities/"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mailto:studentactivities@warwicksu.com" TargetMode="External"/><Relationship Id="rId2" Type="http://schemas.openxmlformats.org/officeDocument/2006/relationships/hyperlink" Target="https://www.warwicksu.com/societies-sports/exec-resources/responsibilities/exec-trainin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1A1B26-B560-4C68-AD17-8A3298C5356D}"/>
              </a:ext>
            </a:extLst>
          </p:cNvPr>
          <p:cNvSpPr txBox="1">
            <a:spLocks/>
          </p:cNvSpPr>
          <p:nvPr/>
        </p:nvSpPr>
        <p:spPr>
          <a:xfrm>
            <a:off x="1613975" y="743449"/>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b="1"/>
              <a:t>Welcome to Exec Training! </a:t>
            </a:r>
          </a:p>
        </p:txBody>
      </p:sp>
      <p:cxnSp>
        <p:nvCxnSpPr>
          <p:cNvPr id="10" name="Straight Connector 9">
            <a:extLst>
              <a:ext uri="{FF2B5EF4-FFF2-40B4-BE49-F238E27FC236}">
                <a16:creationId xmlns:a16="http://schemas.microsoft.com/office/drawing/2014/main" id="{976F1E6F-9561-467F-B6CA-5839407B1874}"/>
              </a:ext>
            </a:extLst>
          </p:cNvPr>
          <p:cNvCxnSpPr/>
          <p:nvPr/>
        </p:nvCxnSpPr>
        <p:spPr>
          <a:xfrm>
            <a:off x="1293565" y="1748337"/>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7122AE-BB1A-F59C-1BD8-71DC179A8AC1}"/>
              </a:ext>
            </a:extLst>
          </p:cNvPr>
          <p:cNvSpPr txBox="1"/>
          <p:nvPr/>
        </p:nvSpPr>
        <p:spPr>
          <a:xfrm>
            <a:off x="661307" y="6237859"/>
            <a:ext cx="2929007" cy="369332"/>
          </a:xfrm>
          <a:prstGeom prst="rect">
            <a:avLst/>
          </a:prstGeom>
          <a:noFill/>
        </p:spPr>
        <p:txBody>
          <a:bodyPr wrap="none" rtlCol="0">
            <a:spAutoFit/>
          </a:bodyPr>
          <a:lstStyle/>
          <a:p>
            <a:r>
              <a:rPr lang="en-GB"/>
              <a:t>20/06/2023 and 21/06/2023 </a:t>
            </a:r>
          </a:p>
        </p:txBody>
      </p:sp>
      <p:pic>
        <p:nvPicPr>
          <p:cNvPr id="8" name="Picture 7" descr="A qr code on a green background&#10;&#10;Description automatically generated with medium confidence">
            <a:extLst>
              <a:ext uri="{FF2B5EF4-FFF2-40B4-BE49-F238E27FC236}">
                <a16:creationId xmlns:a16="http://schemas.microsoft.com/office/drawing/2014/main" id="{BB128343-CB51-003B-8EB4-98BE69CF65FF}"/>
              </a:ext>
            </a:extLst>
          </p:cNvPr>
          <p:cNvPicPr>
            <a:picLocks noChangeAspect="1"/>
          </p:cNvPicPr>
          <p:nvPr/>
        </p:nvPicPr>
        <p:blipFill rotWithShape="1">
          <a:blip r:embed="rId2">
            <a:extLst>
              <a:ext uri="{28A0092B-C50C-407E-A947-70E740481C1C}">
                <a14:useLocalDpi xmlns:a14="http://schemas.microsoft.com/office/drawing/2010/main" val="0"/>
              </a:ext>
            </a:extLst>
          </a:blip>
          <a:srcRect l="25467" t="36439" r="25814" b="13940"/>
          <a:stretch/>
        </p:blipFill>
        <p:spPr>
          <a:xfrm>
            <a:off x="1884578" y="2778625"/>
            <a:ext cx="3136901" cy="3158034"/>
          </a:xfrm>
          <a:prstGeom prst="rect">
            <a:avLst/>
          </a:prstGeom>
        </p:spPr>
      </p:pic>
      <p:pic>
        <p:nvPicPr>
          <p:cNvPr id="5" name="Picture 4" descr="A picture containing pattern, square, pixel, design&#10;&#10;Description automatically generated">
            <a:extLst>
              <a:ext uri="{FF2B5EF4-FFF2-40B4-BE49-F238E27FC236}">
                <a16:creationId xmlns:a16="http://schemas.microsoft.com/office/drawing/2014/main" id="{6A222286-8EDE-BB11-93D2-3A32C0933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714" y="2829626"/>
            <a:ext cx="2938261" cy="2900161"/>
          </a:xfrm>
          <a:prstGeom prst="rect">
            <a:avLst/>
          </a:prstGeom>
        </p:spPr>
      </p:pic>
      <p:sp>
        <p:nvSpPr>
          <p:cNvPr id="12" name="TextBox 11">
            <a:extLst>
              <a:ext uri="{FF2B5EF4-FFF2-40B4-BE49-F238E27FC236}">
                <a16:creationId xmlns:a16="http://schemas.microsoft.com/office/drawing/2014/main" id="{FF68C2D6-676D-B96F-20FB-182E34C2D27B}"/>
              </a:ext>
            </a:extLst>
          </p:cNvPr>
          <p:cNvSpPr txBox="1"/>
          <p:nvPr/>
        </p:nvSpPr>
        <p:spPr>
          <a:xfrm>
            <a:off x="9944100" y="2921000"/>
            <a:ext cx="1854200"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Tell us what you are most looking forward to!</a:t>
            </a:r>
          </a:p>
          <a:p>
            <a:pPr algn="ctr"/>
            <a:r>
              <a:rPr lang="en-GB" b="1">
                <a:cs typeface="Calibri"/>
              </a:rPr>
              <a:t>&lt;--</a:t>
            </a:r>
          </a:p>
        </p:txBody>
      </p:sp>
      <p:sp>
        <p:nvSpPr>
          <p:cNvPr id="13" name="TextBox 12">
            <a:extLst>
              <a:ext uri="{FF2B5EF4-FFF2-40B4-BE49-F238E27FC236}">
                <a16:creationId xmlns:a16="http://schemas.microsoft.com/office/drawing/2014/main" id="{BD84305A-219C-BA9D-1599-843809803F5A}"/>
              </a:ext>
            </a:extLst>
          </p:cNvPr>
          <p:cNvSpPr txBox="1"/>
          <p:nvPr/>
        </p:nvSpPr>
        <p:spPr>
          <a:xfrm>
            <a:off x="1778000" y="1714500"/>
            <a:ext cx="85725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Calibri Light"/>
              </a:rPr>
              <a:t>Congratulations on your elections!</a:t>
            </a:r>
            <a:endParaRPr lang="en-GB" sz="4400"/>
          </a:p>
        </p:txBody>
      </p:sp>
      <p:sp>
        <p:nvSpPr>
          <p:cNvPr id="14" name="Rectangle 13">
            <a:extLst>
              <a:ext uri="{FF2B5EF4-FFF2-40B4-BE49-F238E27FC236}">
                <a16:creationId xmlns:a16="http://schemas.microsoft.com/office/drawing/2014/main" id="{D71A0587-A19F-6FC3-3530-B5E22A0C3246}"/>
              </a:ext>
            </a:extLst>
          </p:cNvPr>
          <p:cNvSpPr/>
          <p:nvPr/>
        </p:nvSpPr>
        <p:spPr>
          <a:xfrm>
            <a:off x="647700" y="3600450"/>
            <a:ext cx="1130300" cy="9398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000000"/>
                </a:solidFill>
                <a:cs typeface="Calibri"/>
              </a:rPr>
              <a:t>Register here</a:t>
            </a:r>
          </a:p>
          <a:p>
            <a:pPr algn="ctr"/>
            <a:r>
              <a:rPr lang="en-GB" b="1">
                <a:solidFill>
                  <a:srgbClr val="000000"/>
                </a:solidFill>
                <a:cs typeface="Calibri"/>
              </a:rPr>
              <a:t>--&gt;</a:t>
            </a:r>
          </a:p>
        </p:txBody>
      </p:sp>
      <p:sp>
        <p:nvSpPr>
          <p:cNvPr id="15" name="TextBox 14">
            <a:extLst>
              <a:ext uri="{FF2B5EF4-FFF2-40B4-BE49-F238E27FC236}">
                <a16:creationId xmlns:a16="http://schemas.microsoft.com/office/drawing/2014/main" id="{47C27348-9DB7-FC4C-D99A-2E941C73A3ED}"/>
              </a:ext>
            </a:extLst>
          </p:cNvPr>
          <p:cNvSpPr txBox="1"/>
          <p:nvPr/>
        </p:nvSpPr>
        <p:spPr>
          <a:xfrm>
            <a:off x="9982200" y="4317999"/>
            <a:ext cx="1816100" cy="11876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t>https://padlet.com/emmabirch2/</a:t>
            </a:r>
            <a:r>
              <a:rPr lang="en-GB" sz="1400">
                <a:cs typeface="Calibri"/>
              </a:rPr>
              <a:t>what-are-you-most-looking-forward-to-being-on-exec-l7st32y2uo5kidrz</a:t>
            </a:r>
            <a:endParaRPr lang="en-US"/>
          </a:p>
        </p:txBody>
      </p:sp>
    </p:spTree>
    <p:extLst>
      <p:ext uri="{BB962C8B-B14F-4D97-AF65-F5344CB8AC3E}">
        <p14:creationId xmlns:p14="http://schemas.microsoft.com/office/powerpoint/2010/main" val="1337331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527668"/>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532348" y="2522721"/>
            <a:ext cx="4943796" cy="39267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a:solidFill>
                  <a:srgbClr val="5C5D61"/>
                </a:solidFill>
                <a:latin typeface="Arial"/>
                <a:cs typeface="Arial"/>
              </a:rPr>
              <a:t>Parking Permit Applications (Socs) - approx. August</a:t>
            </a:r>
          </a:p>
          <a:p>
            <a:pPr marL="342900" indent="-342900" algn="l">
              <a:buFont typeface="Arial" panose="020B0604020202020204" pitchFamily="34" charset="0"/>
              <a:buChar char="•"/>
            </a:pPr>
            <a:r>
              <a:rPr lang="en-US" sz="2000" dirty="0">
                <a:solidFill>
                  <a:srgbClr val="5C5D61"/>
                </a:solidFill>
                <a:latin typeface="Arial"/>
                <a:cs typeface="Arial"/>
              </a:rPr>
              <a:t>August 31st – Membership Resets</a:t>
            </a:r>
          </a:p>
          <a:p>
            <a:pPr marL="342900" indent="-342900" algn="l">
              <a:buFont typeface="Arial" panose="020B0604020202020204" pitchFamily="34" charset="0"/>
              <a:buChar char="•"/>
            </a:pPr>
            <a:r>
              <a:rPr lang="en-US" sz="2000" dirty="0">
                <a:solidFill>
                  <a:srgbClr val="5C5D61"/>
                </a:solidFill>
                <a:latin typeface="Arial"/>
                <a:cs typeface="Arial"/>
              </a:rPr>
              <a:t>Autumn elections – </a:t>
            </a:r>
            <a:r>
              <a:rPr lang="en-US" sz="1800" dirty="0">
                <a:solidFill>
                  <a:srgbClr val="5C5D61"/>
                </a:solidFill>
                <a:latin typeface="Arial"/>
                <a:cs typeface="Arial"/>
              </a:rPr>
              <a:t>In the autumn term, committees are elected via the SU website, these include sports and societies committee. </a:t>
            </a:r>
            <a:r>
              <a:rPr lang="en-GB" sz="1800" dirty="0">
                <a:hlinkClick r:id="rId2"/>
              </a:rPr>
              <a:t>Committees (warwicksu.com)</a:t>
            </a:r>
            <a:endParaRPr lang="en-US" sz="1800" dirty="0">
              <a:solidFill>
                <a:srgbClr val="5C5D61"/>
              </a:solidFill>
              <a:latin typeface="Arial"/>
              <a:cs typeface="Arial"/>
            </a:endParaRPr>
          </a:p>
          <a:p>
            <a:pPr marL="342900" indent="-342900" algn="l">
              <a:buFont typeface="Arial" panose="020B0604020202020204" pitchFamily="34" charset="0"/>
              <a:buChar char="•"/>
            </a:pPr>
            <a:r>
              <a:rPr lang="en-US" sz="2000" dirty="0">
                <a:solidFill>
                  <a:srgbClr val="5C5D61"/>
                </a:solidFill>
                <a:latin typeface="Arial"/>
                <a:cs typeface="Arial"/>
              </a:rPr>
              <a:t>Sports and Societies Fairs</a:t>
            </a:r>
          </a:p>
          <a:p>
            <a:pPr marL="342900" indent="-342900" algn="l">
              <a:buFont typeface="Arial" panose="020B0604020202020204" pitchFamily="34" charset="0"/>
              <a:buChar char="•"/>
            </a:pPr>
            <a:r>
              <a:rPr lang="en-US" sz="2000" dirty="0">
                <a:solidFill>
                  <a:srgbClr val="5C5D61"/>
                </a:solidFill>
                <a:latin typeface="Arial"/>
                <a:cs typeface="Arial"/>
              </a:rPr>
              <a:t>Sports Day (Friday of welcome week) &amp; tasters – </a:t>
            </a:r>
            <a:r>
              <a:rPr lang="en-US" sz="1800" dirty="0">
                <a:solidFill>
                  <a:srgbClr val="5C5D61"/>
                </a:solidFill>
                <a:latin typeface="Arial"/>
                <a:cs typeface="Arial"/>
              </a:rPr>
              <a:t>clubs will sign up for sports day via the Teams channel. Warwick Sport responsible for this.</a:t>
            </a:r>
          </a:p>
          <a:p>
            <a:pPr marL="342900" indent="-342900" algn="l">
              <a:buFont typeface="Arial" panose="020B0604020202020204" pitchFamily="34" charset="0"/>
              <a:buChar char="•"/>
            </a:pPr>
            <a:endParaRPr lang="en-US">
              <a:solidFill>
                <a:srgbClr val="5C5D61"/>
              </a:solidFill>
              <a:latin typeface="Arial"/>
              <a:cs typeface="Arial"/>
            </a:endParaRPr>
          </a:p>
          <a:p>
            <a:pPr algn="l"/>
            <a:endParaRPr lang="en-US">
              <a:solidFill>
                <a:srgbClr val="5C5D61"/>
              </a:solidFill>
              <a:latin typeface="Arial"/>
              <a:cs typeface="Arial"/>
            </a:endParaRPr>
          </a:p>
          <a:p>
            <a:pPr algn="l"/>
            <a:endParaRPr lang="en-US">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349135"/>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General admin and deadlines</a:t>
            </a:r>
            <a:endParaRPr lang="en-US" sz="4000" b="1">
              <a:solidFill>
                <a:srgbClr val="5C5D6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CF81B8A-2B04-FE66-F37C-6142E787AED8}"/>
              </a:ext>
            </a:extLst>
          </p:cNvPr>
          <p:cNvSpPr>
            <a:spLocks noGrp="1"/>
          </p:cNvSpPr>
          <p:nvPr>
            <p:ph type="body" idx="1"/>
          </p:nvPr>
        </p:nvSpPr>
        <p:spPr>
          <a:xfrm>
            <a:off x="1258888" y="1465263"/>
            <a:ext cx="3201987" cy="823912"/>
          </a:xfrm>
        </p:spPr>
        <p:txBody>
          <a:bodyPr/>
          <a:lstStyle/>
          <a:p>
            <a:r>
              <a:rPr lang="en-GB" dirty="0">
                <a:ea typeface="Calibri"/>
                <a:cs typeface="Calibri"/>
              </a:rPr>
              <a:t>Summer/Term 1</a:t>
            </a:r>
            <a:endParaRPr lang="en-GB" dirty="0"/>
          </a:p>
        </p:txBody>
      </p:sp>
      <p:sp>
        <p:nvSpPr>
          <p:cNvPr id="6" name="Content Placeholder 5">
            <a:extLst>
              <a:ext uri="{FF2B5EF4-FFF2-40B4-BE49-F238E27FC236}">
                <a16:creationId xmlns:a16="http://schemas.microsoft.com/office/drawing/2014/main" id="{073FD618-00C2-66D0-CD5B-496676DE8F73}"/>
              </a:ext>
            </a:extLst>
          </p:cNvPr>
          <p:cNvSpPr>
            <a:spLocks noGrp="1"/>
          </p:cNvSpPr>
          <p:nvPr>
            <p:ph sz="half" idx="2"/>
          </p:nvPr>
        </p:nvSpPr>
        <p:spPr>
          <a:xfrm>
            <a:off x="5716588" y="2390775"/>
            <a:ext cx="2605087" cy="3684588"/>
          </a:xfrm>
        </p:spPr>
        <p:txBody>
          <a:bodyPr vert="horz" lIns="91440" tIns="45720" rIns="91440" bIns="45720" rtlCol="0" anchor="t">
            <a:normAutofit/>
          </a:bodyPr>
          <a:lstStyle/>
          <a:p>
            <a:r>
              <a:rPr lang="en-US" sz="2000" dirty="0">
                <a:solidFill>
                  <a:srgbClr val="5C5D61"/>
                </a:solidFill>
                <a:latin typeface="Arial"/>
                <a:cs typeface="Arial"/>
              </a:rPr>
              <a:t>Socs Elections Deadline: T2 W9</a:t>
            </a:r>
            <a:endParaRPr lang="en-GB" sz="2000" dirty="0"/>
          </a:p>
        </p:txBody>
      </p:sp>
      <p:sp>
        <p:nvSpPr>
          <p:cNvPr id="8" name="Text Placeholder 7">
            <a:extLst>
              <a:ext uri="{FF2B5EF4-FFF2-40B4-BE49-F238E27FC236}">
                <a16:creationId xmlns:a16="http://schemas.microsoft.com/office/drawing/2014/main" id="{8E29FCE9-E675-603B-188A-898859416709}"/>
              </a:ext>
            </a:extLst>
          </p:cNvPr>
          <p:cNvSpPr>
            <a:spLocks noGrp="1"/>
          </p:cNvSpPr>
          <p:nvPr>
            <p:ph type="body" sz="quarter" idx="3"/>
          </p:nvPr>
        </p:nvSpPr>
        <p:spPr>
          <a:xfrm>
            <a:off x="5829300" y="1465263"/>
            <a:ext cx="2617788" cy="823912"/>
          </a:xfrm>
        </p:spPr>
        <p:txBody>
          <a:bodyPr/>
          <a:lstStyle/>
          <a:p>
            <a:r>
              <a:rPr lang="en-GB" dirty="0">
                <a:ea typeface="Calibri"/>
                <a:cs typeface="Calibri"/>
              </a:rPr>
              <a:t>Xmas/Term 2</a:t>
            </a:r>
            <a:endParaRPr lang="en-GB" dirty="0"/>
          </a:p>
        </p:txBody>
      </p:sp>
      <p:sp>
        <p:nvSpPr>
          <p:cNvPr id="9" name="Content Placeholder 8">
            <a:extLst>
              <a:ext uri="{FF2B5EF4-FFF2-40B4-BE49-F238E27FC236}">
                <a16:creationId xmlns:a16="http://schemas.microsoft.com/office/drawing/2014/main" id="{4B985DA2-5B2D-10DB-BE79-AB86C9DE3C06}"/>
              </a:ext>
            </a:extLst>
          </p:cNvPr>
          <p:cNvSpPr>
            <a:spLocks noGrp="1"/>
          </p:cNvSpPr>
          <p:nvPr>
            <p:ph sz="quarter" idx="4"/>
          </p:nvPr>
        </p:nvSpPr>
        <p:spPr>
          <a:xfrm>
            <a:off x="8318500" y="2390775"/>
            <a:ext cx="3278188" cy="3684588"/>
          </a:xfrm>
        </p:spPr>
        <p:txBody>
          <a:bodyPr vert="horz" lIns="91440" tIns="45720" rIns="91440" bIns="45720" rtlCol="0" anchor="t">
            <a:normAutofit/>
          </a:bodyPr>
          <a:lstStyle/>
          <a:p>
            <a:r>
              <a:rPr lang="en-US" sz="2000" dirty="0">
                <a:solidFill>
                  <a:srgbClr val="5C5D61"/>
                </a:solidFill>
                <a:latin typeface="Arial"/>
                <a:cs typeface="Arial"/>
              </a:rPr>
              <a:t>Exec Training</a:t>
            </a:r>
          </a:p>
          <a:p>
            <a:r>
              <a:rPr lang="en-US" sz="2000" dirty="0">
                <a:solidFill>
                  <a:srgbClr val="5C5D61"/>
                </a:solidFill>
                <a:latin typeface="Arial"/>
                <a:cs typeface="Arial"/>
              </a:rPr>
              <a:t>Socs Handover pack deadline: T3 W7</a:t>
            </a:r>
            <a:endParaRPr lang="en-GB" sz="2000">
              <a:ea typeface="Calibri"/>
              <a:cs typeface="Calibri"/>
            </a:endParaRPr>
          </a:p>
        </p:txBody>
      </p:sp>
      <p:sp>
        <p:nvSpPr>
          <p:cNvPr id="11" name="Text Placeholder 7">
            <a:extLst>
              <a:ext uri="{FF2B5EF4-FFF2-40B4-BE49-F238E27FC236}">
                <a16:creationId xmlns:a16="http://schemas.microsoft.com/office/drawing/2014/main" id="{C9A04F3E-A541-E07D-DED3-24B8826970B4}"/>
              </a:ext>
            </a:extLst>
          </p:cNvPr>
          <p:cNvSpPr txBox="1">
            <a:spLocks/>
          </p:cNvSpPr>
          <p:nvPr/>
        </p:nvSpPr>
        <p:spPr>
          <a:xfrm>
            <a:off x="8623300" y="1465263"/>
            <a:ext cx="26177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ea typeface="Calibri"/>
                <a:cs typeface="Calibri"/>
              </a:rPr>
              <a:t>Easter/Term 3</a:t>
            </a:r>
          </a:p>
        </p:txBody>
      </p:sp>
      <p:sp>
        <p:nvSpPr>
          <p:cNvPr id="13" name="Text Placeholder 7">
            <a:extLst>
              <a:ext uri="{FF2B5EF4-FFF2-40B4-BE49-F238E27FC236}">
                <a16:creationId xmlns:a16="http://schemas.microsoft.com/office/drawing/2014/main" id="{DBD9E73C-2BC8-E7E3-36A4-40A96C78D9AF}"/>
              </a:ext>
            </a:extLst>
          </p:cNvPr>
          <p:cNvSpPr txBox="1">
            <a:spLocks/>
          </p:cNvSpPr>
          <p:nvPr/>
        </p:nvSpPr>
        <p:spPr>
          <a:xfrm>
            <a:off x="7340600" y="3090863"/>
            <a:ext cx="26177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ea typeface="Calibri"/>
                <a:cs typeface="Calibri"/>
              </a:rPr>
              <a:t>General / Ongoing</a:t>
            </a:r>
          </a:p>
        </p:txBody>
      </p:sp>
      <p:sp>
        <p:nvSpPr>
          <p:cNvPr id="15" name="Content Placeholder 8">
            <a:extLst>
              <a:ext uri="{FF2B5EF4-FFF2-40B4-BE49-F238E27FC236}">
                <a16:creationId xmlns:a16="http://schemas.microsoft.com/office/drawing/2014/main" id="{7B3C171E-5691-96D6-A3A4-D5902ED7D97A}"/>
              </a:ext>
            </a:extLst>
          </p:cNvPr>
          <p:cNvSpPr txBox="1">
            <a:spLocks/>
          </p:cNvSpPr>
          <p:nvPr/>
        </p:nvSpPr>
        <p:spPr>
          <a:xfrm>
            <a:off x="5715000" y="3914775"/>
            <a:ext cx="53609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solidFill>
                  <a:srgbClr val="5C5D61"/>
                </a:solidFill>
                <a:latin typeface="Arial"/>
                <a:cs typeface="Arial"/>
              </a:rPr>
              <a:t>Co-options (execs voting someone into an unfilled role) can only be held for 10 weeks unless voted in by the membership in a by-election</a:t>
            </a:r>
          </a:p>
          <a:p>
            <a:pPr marL="342900" indent="-342900"/>
            <a:r>
              <a:rPr lang="en-US" sz="2000" dirty="0">
                <a:solidFill>
                  <a:srgbClr val="5C5D61"/>
                </a:solidFill>
                <a:latin typeface="Arial"/>
                <a:cs typeface="Arial"/>
              </a:rPr>
              <a:t>2 members of each executive committee are required to attend the Societies Council/Sports Forum held each term</a:t>
            </a:r>
          </a:p>
        </p:txBody>
      </p:sp>
    </p:spTree>
    <p:extLst>
      <p:ext uri="{BB962C8B-B14F-4D97-AF65-F5344CB8AC3E}">
        <p14:creationId xmlns:p14="http://schemas.microsoft.com/office/powerpoint/2010/main" val="1350179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panose="020B0604020202020204" pitchFamily="34" charset="0"/>
                <a:cs typeface="Arial" panose="020B0604020202020204" pitchFamily="34" charset="0"/>
              </a:rPr>
              <a:t>Sports Committee </a:t>
            </a:r>
          </a:p>
        </p:txBody>
      </p:sp>
      <p:sp>
        <p:nvSpPr>
          <p:cNvPr id="4" name="TextBox 3">
            <a:extLst>
              <a:ext uri="{FF2B5EF4-FFF2-40B4-BE49-F238E27FC236}">
                <a16:creationId xmlns:a16="http://schemas.microsoft.com/office/drawing/2014/main" id="{557A73E6-1179-B144-DCCA-434E253FA9D4}"/>
              </a:ext>
            </a:extLst>
          </p:cNvPr>
          <p:cNvSpPr txBox="1"/>
          <p:nvPr/>
        </p:nvSpPr>
        <p:spPr>
          <a:xfrm>
            <a:off x="692864" y="1907160"/>
            <a:ext cx="9559637" cy="4524315"/>
          </a:xfrm>
          <a:prstGeom prst="rect">
            <a:avLst/>
          </a:prstGeom>
          <a:noFill/>
        </p:spPr>
        <p:txBody>
          <a:bodyPr wrap="square">
            <a:spAutoFit/>
          </a:bodyPr>
          <a:lstStyle/>
          <a:p>
            <a:r>
              <a:rPr lang="en-GB" sz="2400"/>
              <a:t>Currently we have 4 elected from the Summer term, so we are looking for more people to run in Autumn elections. </a:t>
            </a:r>
          </a:p>
          <a:p>
            <a:endParaRPr lang="en-GB" sz="2400"/>
          </a:p>
          <a:p>
            <a:r>
              <a:rPr lang="en-GB" sz="2400" b="1" u="sng"/>
              <a:t>What does Sports Committee do:</a:t>
            </a:r>
          </a:p>
          <a:p>
            <a:pPr marL="342900" indent="-342900">
              <a:buFont typeface="Arial" panose="020B0604020202020204" pitchFamily="34" charset="0"/>
              <a:buChar char="•"/>
            </a:pPr>
            <a:r>
              <a:rPr lang="en-GB" sz="2400"/>
              <a:t>Impact on decision making </a:t>
            </a:r>
          </a:p>
          <a:p>
            <a:pPr marL="342900" indent="-342900">
              <a:buFont typeface="Arial" panose="020B0604020202020204" pitchFamily="34" charset="0"/>
              <a:buChar char="•"/>
            </a:pPr>
            <a:r>
              <a:rPr lang="en-GB" sz="2400"/>
              <a:t>Represent the student voice on sporting decisions</a:t>
            </a:r>
          </a:p>
          <a:p>
            <a:pPr marL="342900" indent="-342900">
              <a:buFont typeface="Arial" panose="020B0604020202020204" pitchFamily="34" charset="0"/>
              <a:buChar char="•"/>
            </a:pPr>
            <a:r>
              <a:rPr lang="en-GB" sz="2400"/>
              <a:t>Kit tender and performance grant process </a:t>
            </a:r>
          </a:p>
          <a:p>
            <a:pPr marL="342900" indent="-342900">
              <a:buFont typeface="Arial" panose="020B0604020202020204" pitchFamily="34" charset="0"/>
              <a:buChar char="•"/>
            </a:pPr>
            <a:r>
              <a:rPr lang="en-GB" sz="2400"/>
              <a:t>Easiest way to have your voice </a:t>
            </a:r>
          </a:p>
          <a:p>
            <a:pPr marL="342900" indent="-342900">
              <a:buFont typeface="Arial" panose="020B0604020202020204" pitchFamily="34" charset="0"/>
              <a:buChar char="•"/>
            </a:pPr>
            <a:r>
              <a:rPr lang="en-GB" sz="2400"/>
              <a:t>This year, members got involved in my mental health project, supported events and helped support me in fulfilling my aims.</a:t>
            </a:r>
          </a:p>
          <a:p>
            <a:pPr marL="342900" indent="-342900">
              <a:buFont typeface="Arial" panose="020B0604020202020204" pitchFamily="34" charset="0"/>
              <a:buChar char="•"/>
            </a:pPr>
            <a:r>
              <a:rPr lang="en-GB" sz="2400"/>
              <a:t>Each member gets allocated a role, based on what they are interested in, i.e. events coordinator. </a:t>
            </a:r>
          </a:p>
        </p:txBody>
      </p:sp>
    </p:spTree>
    <p:extLst>
      <p:ext uri="{BB962C8B-B14F-4D97-AF65-F5344CB8AC3E}">
        <p14:creationId xmlns:p14="http://schemas.microsoft.com/office/powerpoint/2010/main" val="537558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dirty="0">
                <a:solidFill>
                  <a:srgbClr val="5C5D61"/>
                </a:solidFill>
                <a:latin typeface="Arial"/>
                <a:cs typeface="Arial"/>
              </a:rPr>
              <a:t>Societies Forum (née Committee)</a:t>
            </a:r>
            <a:endParaRPr lang="en-US" dirty="0"/>
          </a:p>
        </p:txBody>
      </p:sp>
      <p:sp>
        <p:nvSpPr>
          <p:cNvPr id="4" name="Content Placeholder 3">
            <a:extLst>
              <a:ext uri="{FF2B5EF4-FFF2-40B4-BE49-F238E27FC236}">
                <a16:creationId xmlns:a16="http://schemas.microsoft.com/office/drawing/2014/main" id="{38998DE7-8F2D-C0F8-53DB-7B71533DD4F1}"/>
              </a:ext>
            </a:extLst>
          </p:cNvPr>
          <p:cNvSpPr>
            <a:spLocks noGrp="1"/>
          </p:cNvSpPr>
          <p:nvPr>
            <p:ph idx="1"/>
          </p:nvPr>
        </p:nvSpPr>
        <p:spPr>
          <a:xfrm>
            <a:off x="698500" y="1927225"/>
            <a:ext cx="10515600" cy="4351338"/>
          </a:xfrm>
        </p:spPr>
        <p:txBody>
          <a:bodyPr vert="horz" lIns="91440" tIns="45720" rIns="91440" bIns="45720" rtlCol="0" anchor="t">
            <a:normAutofit/>
          </a:bodyPr>
          <a:lstStyle/>
          <a:p>
            <a:r>
              <a:rPr lang="en-GB" dirty="0">
                <a:ea typeface="Calibri"/>
                <a:cs typeface="Calibri"/>
              </a:rPr>
              <a:t>Same vibe! Positions will be open for the Societies Forum in Autumn elections in Term 1</a:t>
            </a:r>
          </a:p>
          <a:p>
            <a:endParaRPr lang="en-GB" dirty="0">
              <a:ea typeface="Calibri"/>
              <a:cs typeface="Calibri"/>
            </a:endParaRPr>
          </a:p>
          <a:p>
            <a:r>
              <a:rPr lang="en-GB" dirty="0">
                <a:ea typeface="Calibri"/>
                <a:cs typeface="Calibri"/>
              </a:rPr>
              <a:t>The Societies Forum oversees:</a:t>
            </a:r>
          </a:p>
          <a:p>
            <a:pPr lvl="1"/>
            <a:r>
              <a:rPr lang="en-GB" dirty="0">
                <a:ea typeface="Calibri"/>
                <a:cs typeface="Calibri"/>
              </a:rPr>
              <a:t>New Society Applications</a:t>
            </a:r>
            <a:endParaRPr lang="en-GB">
              <a:ea typeface="Calibri"/>
              <a:cs typeface="Calibri"/>
            </a:endParaRPr>
          </a:p>
          <a:p>
            <a:pPr lvl="1"/>
            <a:r>
              <a:rPr lang="en-GB" dirty="0">
                <a:ea typeface="Calibri"/>
                <a:cs typeface="Calibri"/>
              </a:rPr>
              <a:t>Reviewing and Ratifying Constitution Changes</a:t>
            </a:r>
          </a:p>
          <a:p>
            <a:pPr lvl="1"/>
            <a:r>
              <a:rPr lang="en-GB" dirty="0">
                <a:ea typeface="Calibri"/>
                <a:cs typeface="Calibri"/>
              </a:rPr>
              <a:t>Advise VP Socs on strategic direction of Socs decisions</a:t>
            </a:r>
          </a:p>
          <a:p>
            <a:pPr lvl="1"/>
            <a:r>
              <a:rPr lang="en-GB" dirty="0">
                <a:ea typeface="Calibri"/>
                <a:cs typeface="Calibri"/>
              </a:rPr>
              <a:t>Feeds back to Student Council on motions relating to Student Activities/Socs</a:t>
            </a:r>
          </a:p>
          <a:p>
            <a:pPr lvl="1"/>
            <a:r>
              <a:rPr lang="en-GB" dirty="0">
                <a:ea typeface="Calibri"/>
                <a:cs typeface="Calibri"/>
              </a:rPr>
              <a:t>This year have been instrumental in supporting the organisation of Socs Fest and judging the Societies Awards</a:t>
            </a:r>
          </a:p>
        </p:txBody>
      </p:sp>
    </p:spTree>
    <p:extLst>
      <p:ext uri="{BB962C8B-B14F-4D97-AF65-F5344CB8AC3E}">
        <p14:creationId xmlns:p14="http://schemas.microsoft.com/office/powerpoint/2010/main" val="869499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5C5D61"/>
                </a:solidFill>
                <a:latin typeface="Arial"/>
                <a:cs typeface="Arial"/>
              </a:rPr>
              <a:t>Exec </a:t>
            </a:r>
            <a:r>
              <a:rPr lang="en-US" sz="2400">
                <a:solidFill>
                  <a:srgbClr val="5C5D61"/>
                </a:solidFill>
                <a:latin typeface="Arial"/>
                <a:cs typeface="Arial"/>
              </a:rPr>
              <a:t>permissions - </a:t>
            </a:r>
            <a:r>
              <a:rPr lang="en-US" sz="2400">
                <a:solidFill>
                  <a:srgbClr val="5C5D61"/>
                </a:solidFill>
                <a:latin typeface="Arial"/>
                <a:cs typeface="Arial"/>
                <a:hlinkClick r:id="rId2"/>
              </a:rPr>
              <a:t>https://www.warwicksu.com/societies-sports/exec-resources/responsibilities/exec-training/</a:t>
            </a:r>
            <a:r>
              <a:rPr lang="en-US" sz="2400">
                <a:solidFill>
                  <a:srgbClr val="5C5D61"/>
                </a:solidFill>
                <a:latin typeface="Arial"/>
                <a:cs typeface="Arial"/>
              </a:rPr>
              <a:t> </a:t>
            </a:r>
          </a:p>
          <a:p>
            <a:pPr marL="342900" indent="-342900" algn="l">
              <a:buFont typeface="Arial" panose="020B0604020202020204" pitchFamily="34" charset="0"/>
              <a:buChar char="•"/>
            </a:pPr>
            <a:r>
              <a:rPr lang="en-US">
                <a:solidFill>
                  <a:srgbClr val="5C5D61"/>
                </a:solidFill>
                <a:latin typeface="Arial"/>
                <a:cs typeface="Arial"/>
              </a:rPr>
              <a:t>Features of exec dashboard </a:t>
            </a:r>
          </a:p>
          <a:p>
            <a:pPr marL="342900" indent="-342900" algn="l">
              <a:buFont typeface="Arial" panose="020B0604020202020204" pitchFamily="34" charset="0"/>
              <a:buChar char="•"/>
            </a:pPr>
            <a:endParaRPr lang="en-US">
              <a:solidFill>
                <a:srgbClr val="5C5D61"/>
              </a:solidFill>
              <a:latin typeface="Arial"/>
              <a:cs typeface="Arial"/>
            </a:endParaRPr>
          </a:p>
          <a:p>
            <a:pPr marL="342900" indent="-342900" algn="l">
              <a:buFont typeface="Arial" panose="020B0604020202020204" pitchFamily="34" charset="0"/>
              <a:buChar char="•"/>
            </a:pPr>
            <a:endParaRPr lang="en-US">
              <a:solidFill>
                <a:srgbClr val="5C5D61"/>
              </a:solidFill>
              <a:latin typeface="Arial"/>
              <a:cs typeface="Arial"/>
            </a:endParaRPr>
          </a:p>
          <a:p>
            <a:pPr marL="342900" indent="-342900" algn="l">
              <a:buFont typeface="Arial" panose="020B0604020202020204" pitchFamily="34" charset="0"/>
              <a:buChar char="•"/>
            </a:pPr>
            <a:endParaRPr lang="en-US">
              <a:solidFill>
                <a:srgbClr val="5C5D61"/>
              </a:solidFill>
              <a:latin typeface="Arial"/>
              <a:cs typeface="Arial"/>
            </a:endParaRPr>
          </a:p>
          <a:p>
            <a:pPr marL="342900" indent="-342900" algn="l">
              <a:buFont typeface="Arial" panose="020B0604020202020204" pitchFamily="34" charset="0"/>
              <a:buChar char="•"/>
            </a:pPr>
            <a:endParaRPr lang="en-US">
              <a:solidFill>
                <a:srgbClr val="5C5D61"/>
              </a:solidFill>
              <a:latin typeface="Arial"/>
              <a:cs typeface="Arial"/>
            </a:endParaRPr>
          </a:p>
          <a:p>
            <a:pPr marL="342900" indent="-342900" algn="l">
              <a:buFont typeface="Arial" panose="020B0604020202020204" pitchFamily="34" charset="0"/>
              <a:buChar char="•"/>
            </a:pPr>
            <a:endParaRPr lang="en-US">
              <a:solidFill>
                <a:srgbClr val="5C5D61"/>
              </a:solidFill>
              <a:latin typeface="Arial"/>
              <a:cs typeface="Arial"/>
            </a:endParaRPr>
          </a:p>
          <a:p>
            <a:pPr marL="342900" indent="-342900" algn="l">
              <a:buFont typeface="Arial" panose="020B0604020202020204" pitchFamily="34" charset="0"/>
              <a:buChar char="•"/>
            </a:pPr>
            <a:r>
              <a:rPr lang="en-US" sz="2400">
                <a:solidFill>
                  <a:srgbClr val="5C5D61"/>
                </a:solidFill>
                <a:latin typeface="Arial"/>
                <a:cs typeface="Arial"/>
              </a:rPr>
              <a:t>Exec resources </a:t>
            </a:r>
            <a:r>
              <a:rPr lang="en-US">
                <a:solidFill>
                  <a:srgbClr val="5C5D61"/>
                </a:solidFill>
                <a:latin typeface="Arial"/>
                <a:cs typeface="Arial"/>
              </a:rPr>
              <a:t>- </a:t>
            </a:r>
            <a:r>
              <a:rPr lang="en-US">
                <a:solidFill>
                  <a:srgbClr val="5C5D61"/>
                </a:solidFill>
                <a:latin typeface="Arial"/>
                <a:cs typeface="Arial"/>
                <a:hlinkClick r:id="rId3"/>
              </a:rPr>
              <a:t>https://www.warwicksu.com/societies-sports/exec-resources/</a:t>
            </a:r>
            <a:r>
              <a:rPr lang="en-US">
                <a:solidFill>
                  <a:srgbClr val="5C5D61"/>
                </a:solidFill>
                <a:latin typeface="Arial"/>
                <a:cs typeface="Arial"/>
              </a:rPr>
              <a:t> </a:t>
            </a: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Exec Dashboard and resources  </a:t>
            </a:r>
            <a:endParaRPr lang="en-US" sz="4000" b="1">
              <a:solidFill>
                <a:srgbClr val="5C5D6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8334765-14E5-8C3D-7FAD-56BFDF24B8C8}"/>
              </a:ext>
            </a:extLst>
          </p:cNvPr>
          <p:cNvPicPr>
            <a:picLocks noChangeAspect="1"/>
          </p:cNvPicPr>
          <p:nvPr/>
        </p:nvPicPr>
        <p:blipFill rotWithShape="1">
          <a:blip r:embed="rId4"/>
          <a:srcRect l="2679" t="9842" r="8393" b="12730"/>
          <a:stretch/>
        </p:blipFill>
        <p:spPr>
          <a:xfrm>
            <a:off x="1151226" y="3278741"/>
            <a:ext cx="4470986" cy="2189716"/>
          </a:xfrm>
          <a:prstGeom prst="rect">
            <a:avLst/>
          </a:prstGeom>
        </p:spPr>
      </p:pic>
    </p:spTree>
    <p:extLst>
      <p:ext uri="{BB962C8B-B14F-4D97-AF65-F5344CB8AC3E}">
        <p14:creationId xmlns:p14="http://schemas.microsoft.com/office/powerpoint/2010/main" val="1481357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Societies and Sports Fair</a:t>
            </a:r>
            <a:endParaRPr lang="en-US" sz="4000" b="1">
              <a:solidFill>
                <a:srgbClr val="5C5D6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182BDC-5F6D-C350-C545-A96129CCCD3B}"/>
              </a:ext>
            </a:extLst>
          </p:cNvPr>
          <p:cNvSpPr txBox="1"/>
          <p:nvPr/>
        </p:nvSpPr>
        <p:spPr>
          <a:xfrm>
            <a:off x="844744" y="1761153"/>
            <a:ext cx="9554936" cy="4708981"/>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GB" sz="2400" b="0" i="0" dirty="0">
                <a:solidFill>
                  <a:srgbClr val="000000"/>
                </a:solidFill>
                <a:effectLst/>
                <a:latin typeface="Calibri"/>
                <a:ea typeface="Calibri"/>
                <a:cs typeface="Calibri"/>
              </a:rPr>
              <a:t>​ Both fairs will take place in the Sports Hub in Welcome Week.</a:t>
            </a:r>
            <a:endParaRPr lang="en-US" dirty="0">
              <a:latin typeface="Calibri"/>
              <a:ea typeface="Calibri"/>
              <a:cs typeface="Calibri"/>
            </a:endParaRPr>
          </a:p>
          <a:p>
            <a:pPr lvl="1">
              <a:buFont typeface="Arial" panose="020B0604020202020204" pitchFamily="34" charset="0"/>
              <a:buChar char="•"/>
            </a:pPr>
            <a:r>
              <a:rPr lang="en-GB" sz="2000" dirty="0">
                <a:solidFill>
                  <a:srgbClr val="000000"/>
                </a:solidFill>
                <a:latin typeface="Calibri"/>
                <a:ea typeface="Calibri"/>
                <a:cs typeface="Calibri"/>
              </a:rPr>
              <a:t> </a:t>
            </a:r>
            <a:r>
              <a:rPr lang="en-GB" sz="2000" b="0" i="0" dirty="0">
                <a:solidFill>
                  <a:srgbClr val="000000"/>
                </a:solidFill>
                <a:effectLst/>
                <a:latin typeface="Calibri"/>
                <a:ea typeface="Calibri"/>
                <a:cs typeface="Calibri"/>
              </a:rPr>
              <a:t>Welcome Week - Monday 25 September 2023 to Sunday 1 October 2023</a:t>
            </a:r>
            <a:endParaRPr lang="en-GB" sz="2000" dirty="0">
              <a:latin typeface="Calibri"/>
              <a:ea typeface="Calibri"/>
              <a:cs typeface="Calibri"/>
            </a:endParaRPr>
          </a:p>
          <a:p>
            <a:pPr lvl="1" fontAlgn="base">
              <a:buFont typeface="Arial" panose="020B0604020202020204" pitchFamily="34" charset="0"/>
              <a:buChar char="•"/>
            </a:pPr>
            <a:r>
              <a:rPr lang="en-GB" sz="2000" dirty="0">
                <a:solidFill>
                  <a:srgbClr val="000000"/>
                </a:solidFill>
                <a:latin typeface="Calibri"/>
                <a:ea typeface="Calibri"/>
                <a:cs typeface="Calibri"/>
              </a:rPr>
              <a:t> Sports Fair: Tuesday 26</a:t>
            </a:r>
            <a:r>
              <a:rPr lang="en-GB" sz="2000" baseline="30000" dirty="0">
                <a:solidFill>
                  <a:srgbClr val="000000"/>
                </a:solidFill>
                <a:latin typeface="Calibri"/>
                <a:ea typeface="Calibri"/>
                <a:cs typeface="Calibri"/>
              </a:rPr>
              <a:t>th</a:t>
            </a:r>
            <a:r>
              <a:rPr lang="en-GB" sz="2000" dirty="0">
                <a:solidFill>
                  <a:srgbClr val="000000"/>
                </a:solidFill>
                <a:latin typeface="Calibri"/>
                <a:ea typeface="Calibri"/>
                <a:cs typeface="Calibri"/>
              </a:rPr>
              <a:t> September </a:t>
            </a:r>
            <a:endParaRPr lang="en-GB" sz="2000" b="0" i="0">
              <a:solidFill>
                <a:srgbClr val="000000"/>
              </a:solidFill>
              <a:effectLst/>
              <a:latin typeface="Arial" panose="020B0604020202020204" pitchFamily="34" charset="0"/>
              <a:cs typeface="Arial" panose="020B0604020202020204" pitchFamily="34" charset="0"/>
            </a:endParaRPr>
          </a:p>
          <a:p>
            <a:pPr lvl="1" fontAlgn="base">
              <a:buFont typeface="Arial" panose="020B0604020202020204" pitchFamily="34" charset="0"/>
              <a:buChar char="•"/>
            </a:pPr>
            <a:r>
              <a:rPr lang="en-GB" sz="2000" dirty="0">
                <a:solidFill>
                  <a:srgbClr val="000000"/>
                </a:solidFill>
                <a:latin typeface="Calibri"/>
                <a:ea typeface="Calibri"/>
                <a:cs typeface="Calibri"/>
              </a:rPr>
              <a:t> Societies Fairs: Wednesday 27</a:t>
            </a:r>
            <a:r>
              <a:rPr lang="en-GB" sz="2000" baseline="30000" dirty="0">
                <a:solidFill>
                  <a:srgbClr val="000000"/>
                </a:solidFill>
                <a:latin typeface="Calibri"/>
                <a:ea typeface="Calibri"/>
                <a:cs typeface="Calibri"/>
              </a:rPr>
              <a:t>th</a:t>
            </a:r>
            <a:r>
              <a:rPr lang="en-GB" sz="2000" dirty="0">
                <a:solidFill>
                  <a:srgbClr val="000000"/>
                </a:solidFill>
                <a:latin typeface="Calibri"/>
                <a:ea typeface="Calibri"/>
                <a:cs typeface="Calibri"/>
              </a:rPr>
              <a:t> September and Thursday 28</a:t>
            </a:r>
            <a:r>
              <a:rPr lang="en-GB" sz="2000" baseline="30000" dirty="0">
                <a:solidFill>
                  <a:srgbClr val="000000"/>
                </a:solidFill>
                <a:latin typeface="Calibri"/>
                <a:ea typeface="Calibri"/>
                <a:cs typeface="Calibri"/>
              </a:rPr>
              <a:t>th</a:t>
            </a:r>
            <a:r>
              <a:rPr lang="en-GB" sz="2000" dirty="0">
                <a:solidFill>
                  <a:srgbClr val="000000"/>
                </a:solidFill>
                <a:latin typeface="Calibri"/>
                <a:ea typeface="Calibri"/>
                <a:cs typeface="Calibri"/>
              </a:rPr>
              <a:t> September </a:t>
            </a:r>
            <a:endParaRPr lang="en-US" sz="2000" b="0" i="0">
              <a:solidFill>
                <a:srgbClr val="000000"/>
              </a:solidFill>
              <a:effectLst/>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GB" sz="2400" dirty="0">
                <a:solidFill>
                  <a:srgbClr val="000000"/>
                </a:solidFill>
                <a:latin typeface="Calibri"/>
                <a:ea typeface="Calibri"/>
                <a:cs typeface="Calibri"/>
              </a:rPr>
              <a:t> </a:t>
            </a:r>
            <a:r>
              <a:rPr lang="en-GB" sz="2400" b="0" i="0" u="none" strike="noStrike" dirty="0">
                <a:solidFill>
                  <a:srgbClr val="000000"/>
                </a:solidFill>
                <a:effectLst/>
                <a:latin typeface="Calibri"/>
                <a:ea typeface="Calibri"/>
                <a:cs typeface="Calibri"/>
              </a:rPr>
              <a:t>Signups for Socs</a:t>
            </a:r>
            <a:r>
              <a:rPr lang="en-US" sz="2400" b="0" i="0" dirty="0">
                <a:solidFill>
                  <a:srgbClr val="000000"/>
                </a:solidFill>
                <a:effectLst/>
                <a:latin typeface="Calibri"/>
                <a:ea typeface="Calibri"/>
                <a:cs typeface="Calibri"/>
              </a:rPr>
              <a:t>​</a:t>
            </a:r>
          </a:p>
          <a:p>
            <a:pPr lvl="1">
              <a:buFont typeface="Arial" panose="020B0604020202020204" pitchFamily="34" charset="0"/>
              <a:buChar char="•"/>
            </a:pPr>
            <a:r>
              <a:rPr lang="en-US" sz="2000" dirty="0">
                <a:solidFill>
                  <a:srgbClr val="000000"/>
                </a:solidFill>
                <a:latin typeface="Calibri"/>
                <a:ea typeface="Calibri"/>
                <a:cs typeface="Calibri"/>
              </a:rPr>
              <a:t> Closing Friday! warwicksu.com &gt; societies &gt; societies fair</a:t>
            </a:r>
          </a:p>
          <a:p>
            <a:pPr fontAlgn="base">
              <a:buFont typeface="Arial" panose="020B0604020202020204" pitchFamily="34" charset="0"/>
              <a:buChar char="•"/>
            </a:pPr>
            <a:r>
              <a:rPr lang="en-GB" sz="2400" b="0" i="0" u="none" strike="noStrike" dirty="0">
                <a:solidFill>
                  <a:srgbClr val="000000"/>
                </a:solidFill>
                <a:effectLst/>
                <a:latin typeface="Calibri"/>
                <a:ea typeface="Calibri"/>
                <a:cs typeface="Calibri"/>
              </a:rPr>
              <a:t>Coordinating execs entry/exit of fairs</a:t>
            </a:r>
            <a:r>
              <a:rPr lang="en-US" sz="2400" b="0" i="0" dirty="0">
                <a:solidFill>
                  <a:srgbClr val="000000"/>
                </a:solidFill>
                <a:effectLst/>
                <a:latin typeface="Calibri"/>
                <a:ea typeface="Calibri"/>
                <a:cs typeface="Calibri"/>
              </a:rPr>
              <a:t>​ - wristbands</a:t>
            </a:r>
            <a:r>
              <a:rPr lang="en-US" sz="2400" dirty="0">
                <a:solidFill>
                  <a:srgbClr val="000000"/>
                </a:solidFill>
                <a:latin typeface="Calibri"/>
                <a:ea typeface="Calibri"/>
                <a:cs typeface="Calibri"/>
              </a:rPr>
              <a:t> </a:t>
            </a:r>
            <a:endParaRPr lang="en-US" sz="2400">
              <a:solidFill>
                <a:srgbClr val="000000"/>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dirty="0">
                <a:solidFill>
                  <a:srgbClr val="000000"/>
                </a:solidFill>
                <a:latin typeface="Calibri"/>
                <a:ea typeface="Calibri"/>
                <a:cs typeface="Calibri"/>
              </a:rPr>
              <a:t>Exec limit on tables – 3 for Socs, 5 for Sports </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a:ea typeface="Calibri"/>
                <a:cs typeface="Calibri"/>
              </a:rPr>
              <a:t>All props/resources need to be behind the tables</a:t>
            </a:r>
            <a:r>
              <a:rPr lang="en-US" sz="2400" b="0" i="0" dirty="0">
                <a:solidFill>
                  <a:srgbClr val="000000"/>
                </a:solidFill>
                <a:effectLst/>
                <a:latin typeface="Calibri"/>
                <a:ea typeface="Calibri"/>
                <a:cs typeface="Calibri"/>
              </a:rPr>
              <a:t>​</a:t>
            </a:r>
          </a:p>
          <a:p>
            <a:pPr fontAlgn="base">
              <a:buFont typeface="Arial" panose="020B0604020202020204" pitchFamily="34" charset="0"/>
              <a:buChar char="•"/>
            </a:pPr>
            <a:r>
              <a:rPr lang="en-GB" sz="2400" dirty="0">
                <a:solidFill>
                  <a:srgbClr val="000000"/>
                </a:solidFill>
                <a:latin typeface="Calibri"/>
                <a:ea typeface="Calibri"/>
                <a:cs typeface="Calibri"/>
              </a:rPr>
              <a:t>Nothing with offensive language </a:t>
            </a:r>
            <a:endParaRPr lang="en-GB" sz="2400" dirty="0">
              <a:solidFill>
                <a:srgbClr val="000000"/>
              </a:solidFill>
              <a:latin typeface="Calibri" panose="020F0502020204030204" pitchFamily="34" charset="0"/>
              <a:ea typeface="Calibri"/>
              <a:cs typeface="Calibri"/>
            </a:endParaRPr>
          </a:p>
          <a:p>
            <a:pPr algn="l" rtl="0" fontAlgn="base">
              <a:buFont typeface="Arial" panose="020B0604020202020204" pitchFamily="34" charset="0"/>
              <a:buChar char="•"/>
            </a:pPr>
            <a:r>
              <a:rPr lang="en-GB" sz="2400" dirty="0">
                <a:solidFill>
                  <a:srgbClr val="000000"/>
                </a:solidFill>
                <a:latin typeface="Calibri"/>
                <a:ea typeface="Calibri"/>
                <a:cs typeface="Calibri"/>
              </a:rPr>
              <a:t>Chairs available on day</a:t>
            </a:r>
            <a:endParaRPr lang="en-US" sz="2400" dirty="0">
              <a:solidFill>
                <a:srgbClr val="000000"/>
              </a:solidFill>
              <a:latin typeface="Calibri"/>
              <a:ea typeface="Calibri"/>
              <a:cs typeface="Calibri"/>
            </a:endParaRPr>
          </a:p>
          <a:p>
            <a:pPr algn="l" rtl="0" fontAlgn="base">
              <a:buFont typeface="Arial" panose="020B0604020202020204" pitchFamily="34" charset="0"/>
              <a:buChar char="•"/>
            </a:pPr>
            <a:r>
              <a:rPr lang="en-US" sz="2400" dirty="0">
                <a:solidFill>
                  <a:srgbClr val="000000"/>
                </a:solidFill>
                <a:latin typeface="Arial"/>
                <a:cs typeface="Arial"/>
              </a:rPr>
              <a:t>I</a:t>
            </a:r>
            <a:r>
              <a:rPr lang="en-US" sz="2400" dirty="0">
                <a:solidFill>
                  <a:srgbClr val="000000"/>
                </a:solidFill>
              </a:rPr>
              <a:t>f you arrive on day, with equipment that would require risk assessment, you will be asked to remove it.</a:t>
            </a:r>
            <a:endParaRPr lang="en-US" sz="2400" dirty="0">
              <a:solidFill>
                <a:srgbClr val="000000"/>
              </a:solidFill>
              <a:ea typeface="Calibri"/>
              <a:cs typeface="Calibri"/>
            </a:endParaRPr>
          </a:p>
        </p:txBody>
      </p:sp>
      <p:pic>
        <p:nvPicPr>
          <p:cNvPr id="4" name="Picture 3" descr="A large group of people at an event&#10;&#10;Description automatically generated with medium confidence">
            <a:extLst>
              <a:ext uri="{FF2B5EF4-FFF2-40B4-BE49-F238E27FC236}">
                <a16:creationId xmlns:a16="http://schemas.microsoft.com/office/drawing/2014/main" id="{6B7EA9EB-F9F7-495B-45A6-6FEB415E2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447" y="3633433"/>
            <a:ext cx="2850465" cy="1896509"/>
          </a:xfrm>
          <a:prstGeom prst="rect">
            <a:avLst/>
          </a:prstGeom>
        </p:spPr>
      </p:pic>
    </p:spTree>
    <p:extLst>
      <p:ext uri="{BB962C8B-B14F-4D97-AF65-F5344CB8AC3E}">
        <p14:creationId xmlns:p14="http://schemas.microsoft.com/office/powerpoint/2010/main" val="304013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Societies and Sports Fair</a:t>
            </a:r>
            <a:endParaRPr lang="en-US" sz="4000" b="1">
              <a:solidFill>
                <a:srgbClr val="5C5D6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74D2F16F-EABD-14CE-42EA-DFBAF393B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5" y="2109064"/>
            <a:ext cx="11606921" cy="381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4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Professionalism </a:t>
            </a:r>
            <a:endParaRPr lang="en-US" sz="4000" b="1">
              <a:solidFill>
                <a:srgbClr val="5C5D6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1063D4-9428-5593-95C8-C6CB8A9C3038}"/>
              </a:ext>
            </a:extLst>
          </p:cNvPr>
          <p:cNvSpPr txBox="1"/>
          <p:nvPr/>
        </p:nvSpPr>
        <p:spPr>
          <a:xfrm>
            <a:off x="760019" y="1997529"/>
            <a:ext cx="10267209" cy="4985980"/>
          </a:xfrm>
          <a:prstGeom prst="rect">
            <a:avLst/>
          </a:prstGeom>
          <a:noFill/>
        </p:spPr>
        <p:txBody>
          <a:bodyPr wrap="square" rtlCol="0">
            <a:spAutoFit/>
          </a:bodyPr>
          <a:lstStyle/>
          <a:p>
            <a:r>
              <a:rPr lang="en-GB" sz="2400"/>
              <a:t>Professionalism is all about HOW you act in your exec role. Remember you are the face of your club/society.</a:t>
            </a:r>
          </a:p>
          <a:p>
            <a:endParaRPr lang="en-GB" sz="2400"/>
          </a:p>
          <a:p>
            <a:r>
              <a:rPr lang="en-GB" sz="2400"/>
              <a:t>It involves taking your exec work seriously, and being reliable, ethical, competent and mindful of others in your exec and those you are working with.</a:t>
            </a:r>
          </a:p>
          <a:p>
            <a:endParaRPr lang="en-GB" sz="2400"/>
          </a:p>
          <a:p>
            <a:pPr algn="l"/>
            <a:r>
              <a:rPr lang="en-GB" sz="2400" b="0" i="0">
                <a:solidFill>
                  <a:srgbClr val="001E60"/>
                </a:solidFill>
                <a:effectLst/>
              </a:rPr>
              <a:t>Consequences of unprofessional behaviour include:</a:t>
            </a:r>
          </a:p>
          <a:p>
            <a:pPr algn="l">
              <a:buFont typeface="Arial" panose="020B0604020202020204" pitchFamily="34" charset="0"/>
              <a:buChar char="•"/>
            </a:pPr>
            <a:r>
              <a:rPr lang="en-GB" sz="2400" b="0" i="0">
                <a:solidFill>
                  <a:srgbClr val="212529"/>
                </a:solidFill>
                <a:effectLst/>
              </a:rPr>
              <a:t>Disgruntled or frustrated exec members </a:t>
            </a:r>
          </a:p>
          <a:p>
            <a:pPr algn="l">
              <a:buFont typeface="Arial" panose="020B0604020202020204" pitchFamily="34" charset="0"/>
              <a:buChar char="•"/>
            </a:pPr>
            <a:r>
              <a:rPr lang="en-GB" sz="2400" b="0" i="0">
                <a:effectLst/>
              </a:rPr>
              <a:t>Low engagement </a:t>
            </a:r>
            <a:r>
              <a:rPr lang="en-GB" sz="2400" b="0" i="0">
                <a:solidFill>
                  <a:srgbClr val="212529"/>
                </a:solidFill>
                <a:effectLst/>
              </a:rPr>
              <a:t>and morale</a:t>
            </a:r>
          </a:p>
          <a:p>
            <a:pPr algn="l">
              <a:buFont typeface="Arial" panose="020B0604020202020204" pitchFamily="34" charset="0"/>
              <a:buChar char="•"/>
            </a:pPr>
            <a:r>
              <a:rPr lang="en-GB" sz="2400">
                <a:solidFill>
                  <a:srgbClr val="212529"/>
                </a:solidFill>
              </a:rPr>
              <a:t>Conflict in the exec </a:t>
            </a:r>
          </a:p>
          <a:p>
            <a:pPr algn="l">
              <a:buFont typeface="Arial" panose="020B0604020202020204" pitchFamily="34" charset="0"/>
              <a:buChar char="•"/>
            </a:pPr>
            <a:r>
              <a:rPr lang="en-GB" sz="2400" b="0" i="0">
                <a:solidFill>
                  <a:srgbClr val="212529"/>
                </a:solidFill>
                <a:effectLst/>
              </a:rPr>
              <a:t>Negative reputation of your club/society</a:t>
            </a:r>
          </a:p>
          <a:p>
            <a:endParaRPr lang="en-GB"/>
          </a:p>
          <a:p>
            <a:endParaRPr lang="en-GB"/>
          </a:p>
          <a:p>
            <a:endParaRPr lang="en-GB"/>
          </a:p>
        </p:txBody>
      </p:sp>
    </p:spTree>
    <p:extLst>
      <p:ext uri="{BB962C8B-B14F-4D97-AF65-F5344CB8AC3E}">
        <p14:creationId xmlns:p14="http://schemas.microsoft.com/office/powerpoint/2010/main" val="3510465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Professionalism </a:t>
            </a:r>
            <a:endParaRPr lang="en-US" sz="4000" b="1">
              <a:solidFill>
                <a:srgbClr val="5C5D6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1063D4-9428-5593-95C8-C6CB8A9C3038}"/>
              </a:ext>
            </a:extLst>
          </p:cNvPr>
          <p:cNvSpPr txBox="1"/>
          <p:nvPr/>
        </p:nvSpPr>
        <p:spPr>
          <a:xfrm>
            <a:off x="760019" y="2340429"/>
            <a:ext cx="10267209" cy="4154984"/>
          </a:xfrm>
          <a:prstGeom prst="rect">
            <a:avLst/>
          </a:prstGeom>
          <a:noFill/>
        </p:spPr>
        <p:txBody>
          <a:bodyPr wrap="square" rtlCol="0">
            <a:spAutoFit/>
          </a:bodyPr>
          <a:lstStyle/>
          <a:p>
            <a:pPr algn="l"/>
            <a:r>
              <a:rPr lang="en-GB" sz="2400" b="1" i="0">
                <a:effectLst/>
              </a:rPr>
              <a:t>Common unprofessional </a:t>
            </a:r>
            <a:r>
              <a:rPr lang="en-GB" sz="2400" b="1" i="0" err="1">
                <a:effectLst/>
              </a:rPr>
              <a:t>behaviors</a:t>
            </a:r>
            <a:endParaRPr lang="en-GB" sz="2400" b="1" i="0">
              <a:effectLst/>
            </a:endParaRPr>
          </a:p>
          <a:p>
            <a:pPr algn="l">
              <a:buFont typeface="Arial" panose="020B0604020202020204" pitchFamily="34" charset="0"/>
              <a:buChar char="•"/>
            </a:pPr>
            <a:r>
              <a:rPr lang="en-GB" sz="2400" b="0" i="0">
                <a:solidFill>
                  <a:srgbClr val="212529"/>
                </a:solidFill>
                <a:effectLst/>
              </a:rPr>
              <a:t>Demonstrating resistance to working alongside others</a:t>
            </a:r>
          </a:p>
          <a:p>
            <a:pPr algn="l">
              <a:buFont typeface="Arial" panose="020B0604020202020204" pitchFamily="34" charset="0"/>
              <a:buChar char="•"/>
            </a:pPr>
            <a:r>
              <a:rPr lang="en-GB" sz="2400" b="0" i="0">
                <a:solidFill>
                  <a:srgbClr val="212529"/>
                </a:solidFill>
                <a:effectLst/>
              </a:rPr>
              <a:t>Inability to discern the feelings of others and adapt </a:t>
            </a:r>
            <a:r>
              <a:rPr lang="en-GB" sz="2400" b="0" i="0" err="1">
                <a:solidFill>
                  <a:srgbClr val="212529"/>
                </a:solidFill>
                <a:effectLst/>
              </a:rPr>
              <a:t>behavior</a:t>
            </a:r>
            <a:r>
              <a:rPr lang="en-GB" sz="2400" b="0" i="0">
                <a:solidFill>
                  <a:srgbClr val="212529"/>
                </a:solidFill>
                <a:effectLst/>
              </a:rPr>
              <a:t> according to these cues (lacking empathy)</a:t>
            </a:r>
          </a:p>
          <a:p>
            <a:pPr algn="l">
              <a:buFont typeface="Arial" panose="020B0604020202020204" pitchFamily="34" charset="0"/>
              <a:buChar char="•"/>
            </a:pPr>
            <a:r>
              <a:rPr lang="en-GB" sz="2400" b="0" i="0">
                <a:solidFill>
                  <a:srgbClr val="212529"/>
                </a:solidFill>
                <a:effectLst/>
              </a:rPr>
              <a:t>Being inflexible</a:t>
            </a:r>
          </a:p>
          <a:p>
            <a:pPr algn="l">
              <a:buFont typeface="Arial" panose="020B0604020202020204" pitchFamily="34" charset="0"/>
              <a:buChar char="•"/>
            </a:pPr>
            <a:r>
              <a:rPr lang="en-GB" sz="2400">
                <a:solidFill>
                  <a:srgbClr val="212529"/>
                </a:solidFill>
              </a:rPr>
              <a:t>Not listening to the thoughts and feelings of your exec</a:t>
            </a:r>
            <a:endParaRPr lang="en-GB" sz="2400" b="0" i="0">
              <a:solidFill>
                <a:srgbClr val="212529"/>
              </a:solidFill>
              <a:effectLst/>
            </a:endParaRPr>
          </a:p>
          <a:p>
            <a:pPr algn="l">
              <a:buFont typeface="Arial" panose="020B0604020202020204" pitchFamily="34" charset="0"/>
              <a:buChar char="•"/>
            </a:pPr>
            <a:r>
              <a:rPr lang="en-GB" sz="2400" b="0" i="0">
                <a:solidFill>
                  <a:srgbClr val="212529"/>
                </a:solidFill>
                <a:effectLst/>
              </a:rPr>
              <a:t>Adopting an inappropriate communication style, for example, unprofessional language in emails</a:t>
            </a:r>
          </a:p>
          <a:p>
            <a:endParaRPr lang="en-GB" b="0" i="0">
              <a:solidFill>
                <a:srgbClr val="212529"/>
              </a:solidFill>
              <a:effectLst/>
              <a:latin typeface="Brando Sans"/>
            </a:endParaRPr>
          </a:p>
          <a:p>
            <a:endParaRPr lang="en-GB"/>
          </a:p>
          <a:p>
            <a:endParaRPr lang="en-GB"/>
          </a:p>
          <a:p>
            <a:endParaRPr lang="en-GB"/>
          </a:p>
        </p:txBody>
      </p:sp>
    </p:spTree>
    <p:extLst>
      <p:ext uri="{BB962C8B-B14F-4D97-AF65-F5344CB8AC3E}">
        <p14:creationId xmlns:p14="http://schemas.microsoft.com/office/powerpoint/2010/main" val="4100403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Professionalism: email etiquette  </a:t>
            </a:r>
            <a:endParaRPr lang="en-US" sz="4000" b="1">
              <a:solidFill>
                <a:srgbClr val="5C5D6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1063D4-9428-5593-95C8-C6CB8A9C3038}"/>
              </a:ext>
            </a:extLst>
          </p:cNvPr>
          <p:cNvSpPr txBox="1"/>
          <p:nvPr/>
        </p:nvSpPr>
        <p:spPr>
          <a:xfrm>
            <a:off x="760019" y="2340429"/>
            <a:ext cx="10267209" cy="1200329"/>
          </a:xfrm>
          <a:prstGeom prst="rect">
            <a:avLst/>
          </a:prstGeom>
          <a:noFill/>
        </p:spPr>
        <p:txBody>
          <a:bodyPr wrap="square" rtlCol="0">
            <a:spAutoFit/>
          </a:bodyPr>
          <a:lstStyle/>
          <a:p>
            <a:endParaRPr lang="en-GB" b="0" i="0">
              <a:solidFill>
                <a:srgbClr val="212529"/>
              </a:solidFill>
              <a:effectLst/>
              <a:latin typeface="Brando Sans"/>
            </a:endParaRPr>
          </a:p>
          <a:p>
            <a:endParaRPr lang="en-GB"/>
          </a:p>
          <a:p>
            <a:endParaRPr lang="en-GB"/>
          </a:p>
          <a:p>
            <a:endParaRPr lang="en-GB"/>
          </a:p>
        </p:txBody>
      </p:sp>
      <p:sp>
        <p:nvSpPr>
          <p:cNvPr id="4" name="TextBox 3">
            <a:extLst>
              <a:ext uri="{FF2B5EF4-FFF2-40B4-BE49-F238E27FC236}">
                <a16:creationId xmlns:a16="http://schemas.microsoft.com/office/drawing/2014/main" id="{12B65676-25F6-FDBC-B278-0ABFE756D925}"/>
              </a:ext>
            </a:extLst>
          </p:cNvPr>
          <p:cNvSpPr txBox="1"/>
          <p:nvPr/>
        </p:nvSpPr>
        <p:spPr>
          <a:xfrm>
            <a:off x="760019" y="1908629"/>
            <a:ext cx="10267209" cy="5262979"/>
          </a:xfrm>
          <a:prstGeom prst="rect">
            <a:avLst/>
          </a:prstGeom>
          <a:noFill/>
        </p:spPr>
        <p:txBody>
          <a:bodyPr wrap="square" rtlCol="0">
            <a:spAutoFit/>
          </a:bodyPr>
          <a:lstStyle/>
          <a:p>
            <a:pPr marL="285750" indent="-285750">
              <a:buFont typeface="Arial" panose="020B0604020202020204" pitchFamily="34" charset="0"/>
              <a:buChar char="•"/>
            </a:pPr>
            <a:r>
              <a:rPr lang="en-GB" sz="2400" i="0">
                <a:solidFill>
                  <a:srgbClr val="212529"/>
                </a:solidFill>
                <a:effectLst/>
              </a:rPr>
              <a:t>Email etiquette is the code of conduct that guides behaviour when writing or responding to emails. </a:t>
            </a:r>
          </a:p>
          <a:p>
            <a:pPr marL="285750" indent="-285750">
              <a:buFont typeface="Arial" panose="020B0604020202020204" pitchFamily="34" charset="0"/>
              <a:buChar char="•"/>
            </a:pPr>
            <a:r>
              <a:rPr lang="en-GB" sz="2400" i="0">
                <a:solidFill>
                  <a:srgbClr val="212529"/>
                </a:solidFill>
                <a:effectLst/>
              </a:rPr>
              <a:t>Depending on the recipient of your email, you may modify the principles that determine the proper etiquette. For example, email etiquette changes when you write to a friend, colleague or business acquaintance.</a:t>
            </a:r>
          </a:p>
          <a:p>
            <a:pPr marL="285750" indent="-285750">
              <a:buFont typeface="Arial" panose="020B0604020202020204" pitchFamily="34" charset="0"/>
              <a:buChar char="•"/>
            </a:pPr>
            <a:r>
              <a:rPr lang="en-GB" sz="2400">
                <a:solidFill>
                  <a:srgbClr val="212529"/>
                </a:solidFill>
              </a:rPr>
              <a:t>Consider the working hours of the person you are emailing and automatic replies. </a:t>
            </a:r>
          </a:p>
          <a:p>
            <a:pPr marL="285750" indent="-285750">
              <a:buFont typeface="Arial" panose="020B0604020202020204" pitchFamily="34" charset="0"/>
              <a:buChar char="•"/>
            </a:pPr>
            <a:r>
              <a:rPr lang="en-GB" sz="2400" i="0">
                <a:solidFill>
                  <a:srgbClr val="212529"/>
                </a:solidFill>
                <a:effectLst/>
              </a:rPr>
              <a:t>Introduce </a:t>
            </a:r>
            <a:r>
              <a:rPr lang="en-GB" sz="2400">
                <a:solidFill>
                  <a:srgbClr val="212529"/>
                </a:solidFill>
              </a:rPr>
              <a:t>yourself - it's best to introduce yourself by your first and last name and the club/society you're representing if it’s the first time emailing someone.</a:t>
            </a:r>
          </a:p>
          <a:p>
            <a:pPr marL="285750" indent="-285750">
              <a:buFont typeface="Arial" panose="020B0604020202020204" pitchFamily="34" charset="0"/>
              <a:buChar char="•"/>
            </a:pPr>
            <a:r>
              <a:rPr lang="en-GB" sz="2400" i="0">
                <a:solidFill>
                  <a:srgbClr val="212529"/>
                </a:solidFill>
                <a:effectLst/>
              </a:rPr>
              <a:t>Consider how the email will be r</a:t>
            </a:r>
            <a:r>
              <a:rPr lang="en-GB" sz="2400">
                <a:solidFill>
                  <a:srgbClr val="212529"/>
                </a:solidFill>
              </a:rPr>
              <a:t>ead – emails can often be misinterpreted!</a:t>
            </a:r>
          </a:p>
          <a:p>
            <a:pPr marL="285750" indent="-285750">
              <a:buFont typeface="Arial" panose="020B0604020202020204" pitchFamily="34" charset="0"/>
              <a:buChar char="•"/>
            </a:pPr>
            <a:r>
              <a:rPr lang="en-GB" sz="2400" i="0">
                <a:solidFill>
                  <a:srgbClr val="212529"/>
                </a:solidFill>
                <a:effectLst/>
              </a:rPr>
              <a:t>Tough topics – usually better to discuss </a:t>
            </a:r>
            <a:r>
              <a:rPr lang="en-GB" sz="2400">
                <a:solidFill>
                  <a:srgbClr val="212529"/>
                </a:solidFill>
              </a:rPr>
              <a:t>over a meeting. </a:t>
            </a:r>
            <a:endParaRPr lang="en-GB" sz="2400" i="0">
              <a:solidFill>
                <a:srgbClr val="212529"/>
              </a:solidFill>
              <a:effectLst/>
            </a:endParaRPr>
          </a:p>
          <a:p>
            <a:pPr marL="285750" indent="-285750">
              <a:buFont typeface="Arial" panose="020B0604020202020204" pitchFamily="34" charset="0"/>
              <a:buChar char="•"/>
            </a:pPr>
            <a:endParaRPr lang="en-GB">
              <a:solidFill>
                <a:srgbClr val="212529"/>
              </a:solidFill>
              <a:latin typeface="Brando Sans"/>
            </a:endParaRPr>
          </a:p>
          <a:p>
            <a:pPr marL="285750" indent="-285750">
              <a:buFont typeface="Arial" panose="020B0604020202020204" pitchFamily="34" charset="0"/>
              <a:buChar char="•"/>
            </a:pPr>
            <a:endParaRPr lang="en-GB" b="0" i="0">
              <a:solidFill>
                <a:srgbClr val="212529"/>
              </a:solidFill>
              <a:effectLst/>
              <a:latin typeface="Brando Sans"/>
            </a:endParaRPr>
          </a:p>
          <a:p>
            <a:endParaRPr lang="en-GB">
              <a:solidFill>
                <a:srgbClr val="212529"/>
              </a:solidFill>
              <a:latin typeface="Brando Sans"/>
            </a:endParaRPr>
          </a:p>
          <a:p>
            <a:endParaRPr lang="en-GB"/>
          </a:p>
        </p:txBody>
      </p:sp>
    </p:spTree>
    <p:extLst>
      <p:ext uri="{BB962C8B-B14F-4D97-AF65-F5344CB8AC3E}">
        <p14:creationId xmlns:p14="http://schemas.microsoft.com/office/powerpoint/2010/main" val="813533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591312"/>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5C5D61"/>
                </a:solidFill>
                <a:latin typeface="Arial"/>
                <a:cs typeface="Arial"/>
              </a:rPr>
              <a:t>Professionalism: chairing exec meetings  </a:t>
            </a:r>
            <a:endParaRPr lang="en-US" sz="4000" b="1">
              <a:solidFill>
                <a:srgbClr val="5C5D6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11D362-48EE-6E8B-70A2-CCBF4AE47F1B}"/>
              </a:ext>
            </a:extLst>
          </p:cNvPr>
          <p:cNvSpPr txBox="1"/>
          <p:nvPr/>
        </p:nvSpPr>
        <p:spPr>
          <a:xfrm>
            <a:off x="938748" y="1615207"/>
            <a:ext cx="8610600" cy="5201424"/>
          </a:xfrm>
          <a:prstGeom prst="rect">
            <a:avLst/>
          </a:prstGeom>
          <a:noFill/>
        </p:spPr>
        <p:txBody>
          <a:bodyPr wrap="square" rtlCol="0">
            <a:spAutoFit/>
          </a:bodyPr>
          <a:lstStyle/>
          <a:p>
            <a:endParaRPr lang="en-GB"/>
          </a:p>
          <a:p>
            <a:r>
              <a:rPr lang="en-GB" sz="2000" b="1" u="sng"/>
              <a:t>Preparing for a meeting:</a:t>
            </a:r>
          </a:p>
          <a:p>
            <a:endParaRPr lang="en-GB" sz="2000"/>
          </a:p>
          <a:p>
            <a:pPr marL="285750" indent="-285750">
              <a:buFont typeface="Arial" panose="020B0604020202020204" pitchFamily="34" charset="0"/>
              <a:buChar char="•"/>
            </a:pPr>
            <a:r>
              <a:rPr lang="en-GB" sz="2000"/>
              <a:t>Discuss the upcoming meeting with your attendees. </a:t>
            </a:r>
          </a:p>
          <a:p>
            <a:endParaRPr lang="en-GB" sz="2000"/>
          </a:p>
          <a:p>
            <a:r>
              <a:rPr lang="en-GB" sz="2000"/>
              <a:t>Ask them if there’s anything they’d specifically like to discuss at the meeting. Take note of their answers and use them to guide you when you write your agenda. Exec members will be more interested in the meeting, if they have an input in the content.</a:t>
            </a:r>
          </a:p>
          <a:p>
            <a:endParaRPr lang="en-GB" sz="2000"/>
          </a:p>
          <a:p>
            <a:pPr marL="285750" indent="-285750">
              <a:buFont typeface="Arial" panose="020B0604020202020204" pitchFamily="34" charset="0"/>
              <a:buChar char="•"/>
            </a:pPr>
            <a:r>
              <a:rPr lang="en-GB" sz="2000"/>
              <a:t>Write the agenda and distribute it to your exec members.</a:t>
            </a:r>
          </a:p>
          <a:p>
            <a:r>
              <a:rPr lang="en-GB" sz="2000"/>
              <a:t>The agenda can just be a few bullet points, outing the topics that will be discussed. It is important to also allocate a time limit for each item in your meeting.</a:t>
            </a:r>
          </a:p>
          <a:p>
            <a:endParaRPr lang="en-GB"/>
          </a:p>
          <a:p>
            <a:endParaRPr lang="en-GB"/>
          </a:p>
          <a:p>
            <a:endParaRPr lang="en-GB"/>
          </a:p>
        </p:txBody>
      </p:sp>
    </p:spTree>
    <p:extLst>
      <p:ext uri="{BB962C8B-B14F-4D97-AF65-F5344CB8AC3E}">
        <p14:creationId xmlns:p14="http://schemas.microsoft.com/office/powerpoint/2010/main" val="264533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1A1B26-B560-4C68-AD17-8A3298C5356D}"/>
              </a:ext>
            </a:extLst>
          </p:cNvPr>
          <p:cNvSpPr txBox="1">
            <a:spLocks/>
          </p:cNvSpPr>
          <p:nvPr/>
        </p:nvSpPr>
        <p:spPr>
          <a:xfrm>
            <a:off x="2125810" y="468033"/>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b="1"/>
              <a:t>Schedule for today</a:t>
            </a:r>
          </a:p>
        </p:txBody>
      </p:sp>
      <p:sp>
        <p:nvSpPr>
          <p:cNvPr id="7" name="Subtitle 2">
            <a:extLst>
              <a:ext uri="{FF2B5EF4-FFF2-40B4-BE49-F238E27FC236}">
                <a16:creationId xmlns:a16="http://schemas.microsoft.com/office/drawing/2014/main" id="{9A3E78CD-24F2-45A1-B806-02824A68308C}"/>
              </a:ext>
            </a:extLst>
          </p:cNvPr>
          <p:cNvSpPr txBox="1">
            <a:spLocks/>
          </p:cNvSpPr>
          <p:nvPr/>
        </p:nvSpPr>
        <p:spPr>
          <a:xfrm>
            <a:off x="857250" y="3429000"/>
            <a:ext cx="9144000" cy="131286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C5D6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76F1E6F-9561-467F-B6CA-5839407B1874}"/>
              </a:ext>
            </a:extLst>
          </p:cNvPr>
          <p:cNvCxnSpPr/>
          <p:nvPr/>
        </p:nvCxnSpPr>
        <p:spPr>
          <a:xfrm>
            <a:off x="1567986" y="162050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7122AE-BB1A-F59C-1BD8-71DC179A8AC1}"/>
              </a:ext>
            </a:extLst>
          </p:cNvPr>
          <p:cNvSpPr txBox="1"/>
          <p:nvPr/>
        </p:nvSpPr>
        <p:spPr>
          <a:xfrm>
            <a:off x="661307" y="6237859"/>
            <a:ext cx="2929007" cy="369332"/>
          </a:xfrm>
          <a:prstGeom prst="rect">
            <a:avLst/>
          </a:prstGeom>
          <a:noFill/>
        </p:spPr>
        <p:txBody>
          <a:bodyPr wrap="none" rtlCol="0">
            <a:spAutoFit/>
          </a:bodyPr>
          <a:lstStyle/>
          <a:p>
            <a:r>
              <a:rPr lang="en-GB"/>
              <a:t>20/06/2023 and 21/06/2023 </a:t>
            </a:r>
          </a:p>
        </p:txBody>
      </p:sp>
      <p:pic>
        <p:nvPicPr>
          <p:cNvPr id="4" name="Picture 3">
            <a:extLst>
              <a:ext uri="{FF2B5EF4-FFF2-40B4-BE49-F238E27FC236}">
                <a16:creationId xmlns:a16="http://schemas.microsoft.com/office/drawing/2014/main" id="{AAF1BD08-075E-5703-D01B-383B82295675}"/>
              </a:ext>
            </a:extLst>
          </p:cNvPr>
          <p:cNvPicPr>
            <a:picLocks noChangeAspect="1"/>
          </p:cNvPicPr>
          <p:nvPr/>
        </p:nvPicPr>
        <p:blipFill rotWithShape="1">
          <a:blip r:embed="rId2"/>
          <a:srcRect l="10446" t="31746" r="20089" b="15555"/>
          <a:stretch/>
        </p:blipFill>
        <p:spPr>
          <a:xfrm>
            <a:off x="1230085" y="1876946"/>
            <a:ext cx="9906622" cy="4227506"/>
          </a:xfrm>
          <a:prstGeom prst="rect">
            <a:avLst/>
          </a:prstGeom>
        </p:spPr>
      </p:pic>
    </p:spTree>
    <p:extLst>
      <p:ext uri="{BB962C8B-B14F-4D97-AF65-F5344CB8AC3E}">
        <p14:creationId xmlns:p14="http://schemas.microsoft.com/office/powerpoint/2010/main" val="155149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5C5D61"/>
                </a:solidFill>
                <a:latin typeface="Arial"/>
                <a:cs typeface="Arial"/>
              </a:rPr>
              <a:t>Professionalism: chairing exec meetings  </a:t>
            </a:r>
            <a:endParaRPr lang="en-US" sz="4000" b="1">
              <a:solidFill>
                <a:srgbClr val="5C5D6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11D362-48EE-6E8B-70A2-CCBF4AE47F1B}"/>
              </a:ext>
            </a:extLst>
          </p:cNvPr>
          <p:cNvSpPr txBox="1"/>
          <p:nvPr/>
        </p:nvSpPr>
        <p:spPr>
          <a:xfrm>
            <a:off x="938748" y="1766164"/>
            <a:ext cx="8610600" cy="5509200"/>
          </a:xfrm>
          <a:prstGeom prst="rect">
            <a:avLst/>
          </a:prstGeom>
          <a:noFill/>
        </p:spPr>
        <p:txBody>
          <a:bodyPr wrap="square" rtlCol="0">
            <a:spAutoFit/>
          </a:bodyPr>
          <a:lstStyle/>
          <a:p>
            <a:r>
              <a:rPr lang="en-GB" sz="2000"/>
              <a:t>In the meeting itself:</a:t>
            </a:r>
          </a:p>
          <a:p>
            <a:endParaRPr lang="en-GB" sz="2000"/>
          </a:p>
          <a:p>
            <a:pPr marL="285750" indent="-285750">
              <a:buFont typeface="Arial" panose="020B0604020202020204" pitchFamily="34" charset="0"/>
              <a:buChar char="•"/>
            </a:pPr>
            <a:r>
              <a:rPr lang="en-GB" sz="2000"/>
              <a:t>Introduce yourself as the chair and state the purpose of the meeting. Establish the intended time frame for the meeting by informing everyone of the ending time you're shooting for.</a:t>
            </a:r>
          </a:p>
          <a:p>
            <a:pPr marL="285750" indent="-285750">
              <a:buFont typeface="Arial" panose="020B0604020202020204" pitchFamily="34" charset="0"/>
              <a:buChar char="•"/>
            </a:pPr>
            <a:r>
              <a:rPr lang="en-GB" sz="2000"/>
              <a:t>If some of the attendees aren't familiar with one another, take a moment to conduct a brief roll call and introduce important attendees.</a:t>
            </a:r>
          </a:p>
          <a:p>
            <a:pPr marL="285750" indent="-285750">
              <a:buFont typeface="Arial" panose="020B0604020202020204" pitchFamily="34" charset="0"/>
              <a:buChar char="•"/>
            </a:pPr>
            <a:r>
              <a:rPr lang="en-GB" sz="2000"/>
              <a:t>Sum up relevant points from previous meetings.</a:t>
            </a:r>
          </a:p>
          <a:p>
            <a:pPr marL="285750" indent="-285750">
              <a:buFont typeface="Arial" panose="020B0604020202020204" pitchFamily="34" charset="0"/>
              <a:buChar char="•"/>
            </a:pPr>
            <a:r>
              <a:rPr lang="en-GB" sz="2000"/>
              <a:t>Ensure all the exec members have opportunity to inform discussion</a:t>
            </a:r>
          </a:p>
          <a:p>
            <a:pPr marL="285750" indent="-285750">
              <a:buFont typeface="Arial" panose="020B0604020202020204" pitchFamily="34" charset="0"/>
              <a:buChar char="•"/>
            </a:pPr>
            <a:r>
              <a:rPr lang="en-GB" sz="2000"/>
              <a:t>Make sure all exec understand what is being discussed </a:t>
            </a:r>
          </a:p>
          <a:p>
            <a:pPr marL="285750" indent="-285750">
              <a:buFont typeface="Arial" panose="020B0604020202020204" pitchFamily="34" charset="0"/>
              <a:buChar char="•"/>
            </a:pPr>
            <a:r>
              <a:rPr lang="en-GB" sz="2000"/>
              <a:t>Ask if there is any other business (AOB’s) your exec members would like to bring up.</a:t>
            </a:r>
          </a:p>
          <a:p>
            <a:pPr marL="285750" indent="-285750">
              <a:buFont typeface="Arial" panose="020B0604020202020204" pitchFamily="34" charset="0"/>
              <a:buChar char="•"/>
            </a:pPr>
            <a:r>
              <a:rPr lang="en-GB" sz="2000"/>
              <a:t>Summarise the conclusions of the meeting and any action points for members and deadlines for these action points.</a:t>
            </a:r>
          </a:p>
          <a:p>
            <a:pPr marL="285750" indent="-285750">
              <a:buFont typeface="Arial" panose="020B0604020202020204" pitchFamily="34" charset="0"/>
              <a:buChar char="•"/>
            </a:pPr>
            <a:r>
              <a:rPr lang="en-GB" sz="2000"/>
              <a:t>You may want to set a date for the next meeting.</a:t>
            </a:r>
          </a:p>
          <a:p>
            <a:pPr marL="285750" indent="-285750">
              <a:buFont typeface="Arial" panose="020B0604020202020204" pitchFamily="34" charset="0"/>
              <a:buChar char="•"/>
            </a:pPr>
            <a:endParaRPr lang="en-GB"/>
          </a:p>
          <a:p>
            <a:endParaRPr lang="en-GB"/>
          </a:p>
          <a:p>
            <a:endParaRPr lang="en-GB"/>
          </a:p>
        </p:txBody>
      </p:sp>
    </p:spTree>
    <p:extLst>
      <p:ext uri="{BB962C8B-B14F-4D97-AF65-F5344CB8AC3E}">
        <p14:creationId xmlns:p14="http://schemas.microsoft.com/office/powerpoint/2010/main" val="3029270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92864" y="591312"/>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5C5D61"/>
                </a:solidFill>
                <a:latin typeface="Arial"/>
                <a:cs typeface="Arial"/>
              </a:rPr>
              <a:t>Professionalism: etiquette in exec meetings  </a:t>
            </a:r>
            <a:endParaRPr lang="en-US" sz="4000" b="1">
              <a:solidFill>
                <a:srgbClr val="5C5D6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11D362-48EE-6E8B-70A2-CCBF4AE47F1B}"/>
              </a:ext>
            </a:extLst>
          </p:cNvPr>
          <p:cNvSpPr txBox="1"/>
          <p:nvPr/>
        </p:nvSpPr>
        <p:spPr>
          <a:xfrm>
            <a:off x="925286" y="2109064"/>
            <a:ext cx="9626274" cy="40934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t>Have a member of your exec take minutes</a:t>
            </a:r>
            <a:endParaRPr lang="en-US" dirty="0"/>
          </a:p>
          <a:p>
            <a:pPr marL="742950" lvl="1" indent="-285750">
              <a:buFont typeface="Arial" panose="020B0604020202020204" pitchFamily="34" charset="0"/>
              <a:buChar char="•"/>
            </a:pPr>
            <a:r>
              <a:rPr lang="en-GB" sz="2000" dirty="0"/>
              <a:t>Minutes are notes of the topics that are discussed - remember to also include any actions/next steps that arise from the meeting.</a:t>
            </a:r>
            <a:endParaRPr lang="en-GB" sz="2000" dirty="0">
              <a:ea typeface="Calibri" panose="020F0502020204030204"/>
              <a:cs typeface="Calibri" panose="020F0502020204030204"/>
            </a:endParaRPr>
          </a:p>
          <a:p>
            <a:pPr marL="742950" lvl="1" indent="-285750">
              <a:buFont typeface="Arial" panose="020B0604020202020204" pitchFamily="34" charset="0"/>
              <a:buChar char="•"/>
            </a:pPr>
            <a:r>
              <a:rPr lang="en-GB" sz="2000" dirty="0">
                <a:ea typeface="Calibri"/>
                <a:cs typeface="Calibri"/>
              </a:rPr>
              <a:t>For a guide to minuting see the resource uploaded here: </a:t>
            </a:r>
            <a:r>
              <a:rPr lang="en-GB" sz="2000" dirty="0">
                <a:ea typeface="+mn-lt"/>
                <a:cs typeface="+mn-lt"/>
                <a:hlinkClick r:id="rId2"/>
              </a:rPr>
              <a:t>Democratic Responsibilities and Elections (warwicksu.com)</a:t>
            </a:r>
            <a:endParaRPr lang="en-GB" sz="2000" dirty="0"/>
          </a:p>
          <a:p>
            <a:pPr marL="285750" indent="-285750">
              <a:buFont typeface="Arial" panose="020B0604020202020204" pitchFamily="34" charset="0"/>
              <a:buChar char="•"/>
            </a:pPr>
            <a:r>
              <a:rPr lang="en-GB" sz="2400" dirty="0"/>
              <a:t>Let the Chair lead the meeting – it is their job to steer the meeting and ensure everyone has their voice heard and the meeting is focussed.</a:t>
            </a:r>
            <a:endParaRPr lang="en-GB" sz="2400" dirty="0">
              <a:ea typeface="Calibri"/>
              <a:cs typeface="Calibri"/>
            </a:endParaRPr>
          </a:p>
          <a:p>
            <a:pPr marL="285750" indent="-285750">
              <a:buFont typeface="Arial" panose="020B0604020202020204" pitchFamily="34" charset="0"/>
              <a:buChar char="•"/>
            </a:pPr>
            <a:r>
              <a:rPr lang="en-GB" sz="2400" dirty="0"/>
              <a:t>Don’t go too much off topic! If you have another topic to bring up, bring up at the end of the meeting, during the AOB (any other business) section.</a:t>
            </a:r>
            <a:endParaRPr lang="en-GB" dirty="0"/>
          </a:p>
          <a:p>
            <a:endParaRPr lang="en-GB"/>
          </a:p>
          <a:p>
            <a:endParaRPr lang="en-GB"/>
          </a:p>
        </p:txBody>
      </p:sp>
    </p:spTree>
    <p:extLst>
      <p:ext uri="{BB962C8B-B14F-4D97-AF65-F5344CB8AC3E}">
        <p14:creationId xmlns:p14="http://schemas.microsoft.com/office/powerpoint/2010/main" val="31311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1053048" y="4838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Volunteering and Safeguarding  </a:t>
            </a:r>
            <a:endParaRPr lang="en-US" sz="4000" b="1">
              <a:solidFill>
                <a:srgbClr val="5C5D6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0B2E75F-A2B2-D271-84B4-45E0470DEBFA}"/>
              </a:ext>
            </a:extLst>
          </p:cNvPr>
          <p:cNvSpPr>
            <a:spLocks noGrp="1"/>
          </p:cNvSpPr>
          <p:nvPr>
            <p:ph sz="half" idx="1"/>
          </p:nvPr>
        </p:nvSpPr>
        <p:spPr>
          <a:xfrm>
            <a:off x="990600" y="2105025"/>
            <a:ext cx="10121900" cy="4351338"/>
          </a:xfrm>
        </p:spPr>
        <p:txBody>
          <a:bodyPr vert="horz" lIns="91440" tIns="45720" rIns="91440" bIns="45720" rtlCol="0" anchor="t">
            <a:normAutofit lnSpcReduction="10000"/>
          </a:bodyPr>
          <a:lstStyle/>
          <a:p>
            <a:r>
              <a:rPr lang="en-GB" dirty="0">
                <a:ea typeface="Calibri"/>
                <a:cs typeface="Calibri"/>
              </a:rPr>
              <a:t>SU staff are currently working on an updated Safeguarding policy</a:t>
            </a:r>
          </a:p>
          <a:p>
            <a:pPr lvl="1"/>
            <a:r>
              <a:rPr lang="en-GB" dirty="0">
                <a:ea typeface="Calibri"/>
                <a:cs typeface="Calibri"/>
              </a:rPr>
              <a:t>From October there may be changes to guidance, particularly regarding outreach or projects in schools, or working with children or vulnerable adults</a:t>
            </a:r>
          </a:p>
          <a:p>
            <a:r>
              <a:rPr lang="en-GB" dirty="0">
                <a:ea typeface="Calibri"/>
                <a:cs typeface="Calibri"/>
              </a:rPr>
              <a:t>If volunteering in this capacity we need you to:</a:t>
            </a:r>
          </a:p>
          <a:p>
            <a:pPr lvl="1"/>
            <a:r>
              <a:rPr lang="en-GB" dirty="0">
                <a:ea typeface="Calibri"/>
                <a:cs typeface="Calibri"/>
              </a:rPr>
              <a:t>Familiarise yourself with the current guidance on the Exec Training page: </a:t>
            </a:r>
            <a:r>
              <a:rPr lang="en-GB" dirty="0">
                <a:ea typeface="+mn-lt"/>
                <a:cs typeface="+mn-lt"/>
                <a:hlinkClick r:id="rId2"/>
              </a:rPr>
              <a:t>Exec Training (warwicksu.com)</a:t>
            </a:r>
            <a:endParaRPr lang="en-GB" dirty="0">
              <a:ea typeface="Calibri"/>
              <a:cs typeface="Calibri"/>
            </a:endParaRPr>
          </a:p>
          <a:p>
            <a:pPr lvl="1"/>
            <a:r>
              <a:rPr lang="en-GB" dirty="0">
                <a:ea typeface="Calibri"/>
                <a:cs typeface="Calibri"/>
              </a:rPr>
              <a:t>Inform </a:t>
            </a:r>
            <a:r>
              <a:rPr lang="en-GB" dirty="0">
                <a:ea typeface="Calibri"/>
                <a:cs typeface="Calibri"/>
                <a:hlinkClick r:id="rId3"/>
              </a:rPr>
              <a:t>studentactivities@warwicksu.com</a:t>
            </a:r>
            <a:r>
              <a:rPr lang="en-GB" dirty="0">
                <a:ea typeface="Calibri"/>
                <a:cs typeface="Calibri"/>
              </a:rPr>
              <a:t> of your plans before taking part</a:t>
            </a:r>
            <a:br>
              <a:rPr lang="en-GB" dirty="0">
                <a:ea typeface="Calibri"/>
                <a:cs typeface="Calibri"/>
              </a:rPr>
            </a:br>
            <a:endParaRPr lang="en-GB" dirty="0">
              <a:ea typeface="Calibri"/>
              <a:cs typeface="Calibri"/>
            </a:endParaRPr>
          </a:p>
          <a:p>
            <a:r>
              <a:rPr lang="en-GB" dirty="0">
                <a:ea typeface="Calibri"/>
                <a:cs typeface="Calibri"/>
              </a:rPr>
              <a:t>Clubs and Societies who would like to Volunteer but don't know how can consult Warwick Volunteers who occasionally have projects needing support</a:t>
            </a:r>
            <a:endParaRPr lang="en-GB">
              <a:ea typeface="Calibri"/>
              <a:cs typeface="Calibri"/>
            </a:endParaRPr>
          </a:p>
        </p:txBody>
      </p:sp>
    </p:spTree>
    <p:extLst>
      <p:ext uri="{BB962C8B-B14F-4D97-AF65-F5344CB8AC3E}">
        <p14:creationId xmlns:p14="http://schemas.microsoft.com/office/powerpoint/2010/main" val="337272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5EF7-6E68-CB46-D1F6-4F67F579F7D3}"/>
              </a:ext>
            </a:extLst>
          </p:cNvPr>
          <p:cNvSpPr>
            <a:spLocks noGrp="1"/>
          </p:cNvSpPr>
          <p:nvPr>
            <p:ph type="ctrTitle"/>
          </p:nvPr>
        </p:nvSpPr>
        <p:spPr>
          <a:xfrm>
            <a:off x="1403684" y="1122363"/>
            <a:ext cx="9144000" cy="2387600"/>
          </a:xfrm>
        </p:spPr>
        <p:txBody>
          <a:bodyPr/>
          <a:lstStyle/>
          <a:p>
            <a:r>
              <a:rPr lang="en-GB">
                <a:cs typeface="Calibri Light"/>
              </a:rPr>
              <a:t>Who's who at the SU?</a:t>
            </a:r>
            <a:endParaRPr lang="en-GB"/>
          </a:p>
        </p:txBody>
      </p:sp>
    </p:spTree>
    <p:extLst>
      <p:ext uri="{BB962C8B-B14F-4D97-AF65-F5344CB8AC3E}">
        <p14:creationId xmlns:p14="http://schemas.microsoft.com/office/powerpoint/2010/main" val="289002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9FBB-DD38-42D1-BD14-6933E00FF774}"/>
              </a:ext>
            </a:extLst>
          </p:cNvPr>
          <p:cNvSpPr txBox="1">
            <a:spLocks/>
          </p:cNvSpPr>
          <p:nvPr/>
        </p:nvSpPr>
        <p:spPr>
          <a:xfrm>
            <a:off x="672048" y="277813"/>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800"/>
              <a:t>Introduction to SU Activities team</a:t>
            </a:r>
          </a:p>
        </p:txBody>
      </p:sp>
      <p:cxnSp>
        <p:nvCxnSpPr>
          <p:cNvPr id="4" name="Straight Connector 3">
            <a:extLst>
              <a:ext uri="{FF2B5EF4-FFF2-40B4-BE49-F238E27FC236}">
                <a16:creationId xmlns:a16="http://schemas.microsoft.com/office/drawing/2014/main" id="{1E34F798-CC2E-487E-93CA-9E79CFB9B3D6}"/>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3820A7B8-942A-E934-5B5D-3D9C20538F83}"/>
              </a:ext>
            </a:extLst>
          </p:cNvPr>
          <p:cNvPicPr>
            <a:picLocks noChangeAspect="1"/>
          </p:cNvPicPr>
          <p:nvPr/>
        </p:nvPicPr>
        <p:blipFill>
          <a:blip r:embed="rId2"/>
          <a:stretch>
            <a:fillRect/>
          </a:stretch>
        </p:blipFill>
        <p:spPr>
          <a:xfrm>
            <a:off x="8573477" y="2065215"/>
            <a:ext cx="2323123" cy="3450493"/>
          </a:xfrm>
          <a:prstGeom prst="rect">
            <a:avLst/>
          </a:prstGeom>
        </p:spPr>
      </p:pic>
      <p:pic>
        <p:nvPicPr>
          <p:cNvPr id="3" name="Picture 5">
            <a:extLst>
              <a:ext uri="{FF2B5EF4-FFF2-40B4-BE49-F238E27FC236}">
                <a16:creationId xmlns:a16="http://schemas.microsoft.com/office/drawing/2014/main" id="{EEBE4105-E30E-7A0B-E00C-4693CF130949}"/>
              </a:ext>
            </a:extLst>
          </p:cNvPr>
          <p:cNvPicPr>
            <a:picLocks noChangeAspect="1"/>
          </p:cNvPicPr>
          <p:nvPr/>
        </p:nvPicPr>
        <p:blipFill>
          <a:blip r:embed="rId3"/>
          <a:stretch>
            <a:fillRect/>
          </a:stretch>
        </p:blipFill>
        <p:spPr>
          <a:xfrm>
            <a:off x="3434862" y="2055446"/>
            <a:ext cx="2264509" cy="3440724"/>
          </a:xfrm>
          <a:prstGeom prst="rect">
            <a:avLst/>
          </a:prstGeom>
        </p:spPr>
      </p:pic>
      <p:pic>
        <p:nvPicPr>
          <p:cNvPr id="6" name="Picture 7">
            <a:extLst>
              <a:ext uri="{FF2B5EF4-FFF2-40B4-BE49-F238E27FC236}">
                <a16:creationId xmlns:a16="http://schemas.microsoft.com/office/drawing/2014/main" id="{85923637-7691-24C9-FB91-CC4F0187FAED}"/>
              </a:ext>
            </a:extLst>
          </p:cNvPr>
          <p:cNvPicPr>
            <a:picLocks noChangeAspect="1"/>
          </p:cNvPicPr>
          <p:nvPr/>
        </p:nvPicPr>
        <p:blipFill>
          <a:blip r:embed="rId4"/>
          <a:stretch>
            <a:fillRect/>
          </a:stretch>
        </p:blipFill>
        <p:spPr>
          <a:xfrm>
            <a:off x="5974862" y="2065215"/>
            <a:ext cx="2323124" cy="3450493"/>
          </a:xfrm>
          <a:prstGeom prst="rect">
            <a:avLst/>
          </a:prstGeom>
        </p:spPr>
      </p:pic>
      <p:sp>
        <p:nvSpPr>
          <p:cNvPr id="10" name="Subtitle 2">
            <a:extLst>
              <a:ext uri="{FF2B5EF4-FFF2-40B4-BE49-F238E27FC236}">
                <a16:creationId xmlns:a16="http://schemas.microsoft.com/office/drawing/2014/main" id="{0D03ADC6-4920-B86C-CA40-AF99C0BC5408}"/>
              </a:ext>
            </a:extLst>
          </p:cNvPr>
          <p:cNvSpPr txBox="1">
            <a:spLocks/>
          </p:cNvSpPr>
          <p:nvPr/>
        </p:nvSpPr>
        <p:spPr>
          <a:xfrm>
            <a:off x="3436327" y="5646614"/>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Gerard Henry </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Student Activities Manager</a:t>
            </a:r>
            <a:endParaRPr lang="en-US" sz="1200">
              <a:cs typeface="Calibri"/>
            </a:endParaRPr>
          </a:p>
        </p:txBody>
      </p:sp>
      <p:sp>
        <p:nvSpPr>
          <p:cNvPr id="11" name="Subtitle 2">
            <a:extLst>
              <a:ext uri="{FF2B5EF4-FFF2-40B4-BE49-F238E27FC236}">
                <a16:creationId xmlns:a16="http://schemas.microsoft.com/office/drawing/2014/main" id="{6A912C0F-62F7-BB0A-A83B-A09C591EE668}"/>
              </a:ext>
            </a:extLst>
          </p:cNvPr>
          <p:cNvSpPr txBox="1">
            <a:spLocks/>
          </p:cNvSpPr>
          <p:nvPr/>
        </p:nvSpPr>
        <p:spPr>
          <a:xfrm>
            <a:off x="5976327" y="5646614"/>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Marcus Henson</a:t>
            </a:r>
          </a:p>
          <a:p>
            <a:pPr algn="l"/>
            <a:r>
              <a:rPr lang="en-US" sz="1200">
                <a:solidFill>
                  <a:srgbClr val="5C5D61"/>
                </a:solidFill>
                <a:latin typeface="Arial"/>
                <a:cs typeface="Arial"/>
              </a:rPr>
              <a:t>BUCS Coordinator</a:t>
            </a:r>
          </a:p>
        </p:txBody>
      </p:sp>
      <p:sp>
        <p:nvSpPr>
          <p:cNvPr id="12" name="Subtitle 2">
            <a:extLst>
              <a:ext uri="{FF2B5EF4-FFF2-40B4-BE49-F238E27FC236}">
                <a16:creationId xmlns:a16="http://schemas.microsoft.com/office/drawing/2014/main" id="{6897965C-647F-CFB3-181F-BDF29D61A612}"/>
              </a:ext>
            </a:extLst>
          </p:cNvPr>
          <p:cNvSpPr txBox="1">
            <a:spLocks/>
          </p:cNvSpPr>
          <p:nvPr/>
        </p:nvSpPr>
        <p:spPr>
          <a:xfrm>
            <a:off x="8604249" y="5646613"/>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Megan Daly</a:t>
            </a:r>
          </a:p>
          <a:p>
            <a:pPr algn="l"/>
            <a:r>
              <a:rPr lang="en-US" sz="1200">
                <a:solidFill>
                  <a:srgbClr val="5C5D61"/>
                </a:solidFill>
                <a:latin typeface="Arial"/>
                <a:cs typeface="Arial"/>
              </a:rPr>
              <a:t>Sports Coordinator</a:t>
            </a:r>
            <a:endParaRPr lang="en-US" sz="1200">
              <a:cs typeface="Calibri"/>
            </a:endParaRPr>
          </a:p>
        </p:txBody>
      </p:sp>
      <p:sp>
        <p:nvSpPr>
          <p:cNvPr id="13" name="Subtitle 2">
            <a:extLst>
              <a:ext uri="{FF2B5EF4-FFF2-40B4-BE49-F238E27FC236}">
                <a16:creationId xmlns:a16="http://schemas.microsoft.com/office/drawing/2014/main" id="{A6733C4E-50AE-984B-ED47-52EE28FD35AE}"/>
              </a:ext>
            </a:extLst>
          </p:cNvPr>
          <p:cNvSpPr txBox="1">
            <a:spLocks/>
          </p:cNvSpPr>
          <p:nvPr/>
        </p:nvSpPr>
        <p:spPr>
          <a:xfrm>
            <a:off x="906095" y="5646614"/>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Emma Birch</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Sports Officer</a:t>
            </a:r>
            <a:endParaRPr lang="en-US" sz="1200">
              <a:cs typeface="Calibri"/>
            </a:endParaRPr>
          </a:p>
        </p:txBody>
      </p:sp>
      <p:sp>
        <p:nvSpPr>
          <p:cNvPr id="16" name="Subtitle 2">
            <a:extLst>
              <a:ext uri="{FF2B5EF4-FFF2-40B4-BE49-F238E27FC236}">
                <a16:creationId xmlns:a16="http://schemas.microsoft.com/office/drawing/2014/main" id="{D08D7827-A8A0-BD0D-515B-1B947C248D35}"/>
              </a:ext>
            </a:extLst>
          </p:cNvPr>
          <p:cNvSpPr txBox="1">
            <a:spLocks/>
          </p:cNvSpPr>
          <p:nvPr/>
        </p:nvSpPr>
        <p:spPr>
          <a:xfrm>
            <a:off x="710712" y="1348154"/>
            <a:ext cx="9144000" cy="131286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5D61"/>
                </a:solidFill>
                <a:latin typeface="Arial"/>
                <a:cs typeface="Arial"/>
              </a:rPr>
              <a:t>Sports team</a:t>
            </a:r>
            <a:endParaRPr lang="en-US"/>
          </a:p>
        </p:txBody>
      </p:sp>
      <p:pic>
        <p:nvPicPr>
          <p:cNvPr id="9" name="Picture 8" descr="A person standing on a railing&#10;&#10;Description automatically generated with low confidence">
            <a:extLst>
              <a:ext uri="{FF2B5EF4-FFF2-40B4-BE49-F238E27FC236}">
                <a16:creationId xmlns:a16="http://schemas.microsoft.com/office/drawing/2014/main" id="{9BCE9F06-7E76-EB2C-849E-6CCCE06BE159}"/>
              </a:ext>
            </a:extLst>
          </p:cNvPr>
          <p:cNvPicPr>
            <a:picLocks noChangeAspect="1"/>
          </p:cNvPicPr>
          <p:nvPr/>
        </p:nvPicPr>
        <p:blipFill rotWithShape="1">
          <a:blip r:embed="rId5">
            <a:extLst>
              <a:ext uri="{28A0092B-C50C-407E-A947-70E740481C1C}">
                <a14:useLocalDpi xmlns:a14="http://schemas.microsoft.com/office/drawing/2010/main" val="0"/>
              </a:ext>
            </a:extLst>
          </a:blip>
          <a:srcRect l="19092" t="34787" r="18019"/>
          <a:stretch/>
        </p:blipFill>
        <p:spPr>
          <a:xfrm>
            <a:off x="672048" y="2183167"/>
            <a:ext cx="2396154" cy="3313000"/>
          </a:xfrm>
          <a:prstGeom prst="rect">
            <a:avLst/>
          </a:prstGeom>
        </p:spPr>
      </p:pic>
    </p:spTree>
    <p:extLst>
      <p:ext uri="{BB962C8B-B14F-4D97-AF65-F5344CB8AC3E}">
        <p14:creationId xmlns:p14="http://schemas.microsoft.com/office/powerpoint/2010/main" val="279820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9FBB-DD38-42D1-BD14-6933E00FF774}"/>
              </a:ext>
            </a:extLst>
          </p:cNvPr>
          <p:cNvSpPr txBox="1">
            <a:spLocks/>
          </p:cNvSpPr>
          <p:nvPr/>
        </p:nvSpPr>
        <p:spPr>
          <a:xfrm>
            <a:off x="672048" y="277813"/>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800"/>
              <a:t>Introduction to SU Activities team</a:t>
            </a:r>
          </a:p>
        </p:txBody>
      </p:sp>
      <p:cxnSp>
        <p:nvCxnSpPr>
          <p:cNvPr id="4" name="Straight Connector 3">
            <a:extLst>
              <a:ext uri="{FF2B5EF4-FFF2-40B4-BE49-F238E27FC236}">
                <a16:creationId xmlns:a16="http://schemas.microsoft.com/office/drawing/2014/main" id="{1E34F798-CC2E-487E-93CA-9E79CFB9B3D6}"/>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pic>
        <p:nvPicPr>
          <p:cNvPr id="3" name="Picture 5">
            <a:extLst>
              <a:ext uri="{FF2B5EF4-FFF2-40B4-BE49-F238E27FC236}">
                <a16:creationId xmlns:a16="http://schemas.microsoft.com/office/drawing/2014/main" id="{EEBE4105-E30E-7A0B-E00C-4693CF130949}"/>
              </a:ext>
            </a:extLst>
          </p:cNvPr>
          <p:cNvPicPr>
            <a:picLocks noChangeAspect="1"/>
          </p:cNvPicPr>
          <p:nvPr/>
        </p:nvPicPr>
        <p:blipFill>
          <a:blip r:embed="rId2"/>
          <a:stretch>
            <a:fillRect/>
          </a:stretch>
        </p:blipFill>
        <p:spPr>
          <a:xfrm>
            <a:off x="3434862" y="2055446"/>
            <a:ext cx="2264509" cy="3440724"/>
          </a:xfrm>
          <a:prstGeom prst="rect">
            <a:avLst/>
          </a:prstGeom>
        </p:spPr>
      </p:pic>
      <p:sp>
        <p:nvSpPr>
          <p:cNvPr id="10" name="Subtitle 2">
            <a:extLst>
              <a:ext uri="{FF2B5EF4-FFF2-40B4-BE49-F238E27FC236}">
                <a16:creationId xmlns:a16="http://schemas.microsoft.com/office/drawing/2014/main" id="{0D03ADC6-4920-B86C-CA40-AF99C0BC5408}"/>
              </a:ext>
            </a:extLst>
          </p:cNvPr>
          <p:cNvSpPr txBox="1">
            <a:spLocks/>
          </p:cNvSpPr>
          <p:nvPr/>
        </p:nvSpPr>
        <p:spPr>
          <a:xfrm>
            <a:off x="3436327" y="5646614"/>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Gerard Henry </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Student Activities Manager</a:t>
            </a:r>
            <a:endParaRPr lang="en-US" sz="1200">
              <a:cs typeface="Calibri"/>
            </a:endParaRPr>
          </a:p>
        </p:txBody>
      </p:sp>
      <p:sp>
        <p:nvSpPr>
          <p:cNvPr id="11" name="Subtitle 2">
            <a:extLst>
              <a:ext uri="{FF2B5EF4-FFF2-40B4-BE49-F238E27FC236}">
                <a16:creationId xmlns:a16="http://schemas.microsoft.com/office/drawing/2014/main" id="{6A912C0F-62F7-BB0A-A83B-A09C591EE668}"/>
              </a:ext>
            </a:extLst>
          </p:cNvPr>
          <p:cNvSpPr txBox="1">
            <a:spLocks/>
          </p:cNvSpPr>
          <p:nvPr/>
        </p:nvSpPr>
        <p:spPr>
          <a:xfrm>
            <a:off x="5976327" y="5646613"/>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Hannah Hough</a:t>
            </a:r>
          </a:p>
          <a:p>
            <a:pPr algn="l"/>
            <a:r>
              <a:rPr lang="en-US" sz="1400">
                <a:solidFill>
                  <a:srgbClr val="5C5D61"/>
                </a:solidFill>
                <a:latin typeface="Arial"/>
                <a:cs typeface="Arial"/>
              </a:rPr>
              <a:t>Deputy Student Activities manager </a:t>
            </a:r>
          </a:p>
          <a:p>
            <a:pPr algn="l"/>
            <a:endParaRPr lang="en-US" sz="1200">
              <a:solidFill>
                <a:srgbClr val="5C5D61"/>
              </a:solidFill>
              <a:latin typeface="Arial"/>
              <a:cs typeface="Arial"/>
            </a:endParaRPr>
          </a:p>
        </p:txBody>
      </p:sp>
      <p:sp>
        <p:nvSpPr>
          <p:cNvPr id="12" name="Subtitle 2">
            <a:extLst>
              <a:ext uri="{FF2B5EF4-FFF2-40B4-BE49-F238E27FC236}">
                <a16:creationId xmlns:a16="http://schemas.microsoft.com/office/drawing/2014/main" id="{6897965C-647F-CFB3-181F-BDF29D61A612}"/>
              </a:ext>
            </a:extLst>
          </p:cNvPr>
          <p:cNvSpPr txBox="1">
            <a:spLocks/>
          </p:cNvSpPr>
          <p:nvPr/>
        </p:nvSpPr>
        <p:spPr>
          <a:xfrm>
            <a:off x="8604249" y="5646613"/>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Claire </a:t>
            </a:r>
            <a:r>
              <a:rPr lang="en-US" sz="1400" err="1">
                <a:solidFill>
                  <a:srgbClr val="5C5D61"/>
                </a:solidFill>
                <a:latin typeface="Arial"/>
                <a:cs typeface="Arial"/>
              </a:rPr>
              <a:t>Bullivant</a:t>
            </a:r>
            <a:endParaRPr lang="en-US" sz="1400">
              <a:solidFill>
                <a:srgbClr val="5C5D61"/>
              </a:solidFill>
              <a:latin typeface="Arial"/>
              <a:cs typeface="Arial"/>
            </a:endParaRPr>
          </a:p>
          <a:p>
            <a:pPr algn="l"/>
            <a:r>
              <a:rPr lang="en-US" sz="1400">
                <a:solidFill>
                  <a:srgbClr val="5C5D61"/>
                </a:solidFill>
                <a:latin typeface="Arial"/>
                <a:cs typeface="Arial"/>
              </a:rPr>
              <a:t>Societies Coordinator  </a:t>
            </a:r>
          </a:p>
          <a:p>
            <a:pPr algn="l"/>
            <a:endParaRPr lang="en-US" sz="1200">
              <a:cs typeface="Calibri"/>
            </a:endParaRPr>
          </a:p>
        </p:txBody>
      </p:sp>
      <p:sp>
        <p:nvSpPr>
          <p:cNvPr id="13" name="Subtitle 2">
            <a:extLst>
              <a:ext uri="{FF2B5EF4-FFF2-40B4-BE49-F238E27FC236}">
                <a16:creationId xmlns:a16="http://schemas.microsoft.com/office/drawing/2014/main" id="{A6733C4E-50AE-984B-ED47-52EE28FD35AE}"/>
              </a:ext>
            </a:extLst>
          </p:cNvPr>
          <p:cNvSpPr txBox="1">
            <a:spLocks/>
          </p:cNvSpPr>
          <p:nvPr/>
        </p:nvSpPr>
        <p:spPr>
          <a:xfrm>
            <a:off x="906095" y="5646614"/>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Anna Taylor</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VP Societies/incoming</a:t>
            </a:r>
          </a:p>
          <a:p>
            <a:pPr algn="l"/>
            <a:r>
              <a:rPr lang="en-US" sz="1200">
                <a:solidFill>
                  <a:srgbClr val="5C5D61"/>
                </a:solidFill>
                <a:latin typeface="Arial"/>
                <a:cs typeface="Arial"/>
              </a:rPr>
              <a:t>President  </a:t>
            </a:r>
            <a:endParaRPr lang="en-US" sz="1200">
              <a:cs typeface="Calibri"/>
            </a:endParaRPr>
          </a:p>
        </p:txBody>
      </p:sp>
      <p:sp>
        <p:nvSpPr>
          <p:cNvPr id="16" name="Subtitle 2">
            <a:extLst>
              <a:ext uri="{FF2B5EF4-FFF2-40B4-BE49-F238E27FC236}">
                <a16:creationId xmlns:a16="http://schemas.microsoft.com/office/drawing/2014/main" id="{D08D7827-A8A0-BD0D-515B-1B947C248D35}"/>
              </a:ext>
            </a:extLst>
          </p:cNvPr>
          <p:cNvSpPr txBox="1">
            <a:spLocks/>
          </p:cNvSpPr>
          <p:nvPr/>
        </p:nvSpPr>
        <p:spPr>
          <a:xfrm>
            <a:off x="710712" y="1348154"/>
            <a:ext cx="9144000" cy="131286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5D61"/>
                </a:solidFill>
                <a:latin typeface="Arial"/>
                <a:cs typeface="Arial"/>
              </a:rPr>
              <a:t>Societies team</a:t>
            </a:r>
            <a:endParaRPr lang="en-US"/>
          </a:p>
        </p:txBody>
      </p:sp>
      <p:pic>
        <p:nvPicPr>
          <p:cNvPr id="14" name="Picture 13" descr="A person sitting on a bench waving&#10;&#10;Description automatically generated with low confidence">
            <a:extLst>
              <a:ext uri="{FF2B5EF4-FFF2-40B4-BE49-F238E27FC236}">
                <a16:creationId xmlns:a16="http://schemas.microsoft.com/office/drawing/2014/main" id="{6E8D0BB2-087C-5D97-B6F1-08C1BE051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357" y="1918426"/>
            <a:ext cx="1574308" cy="3620908"/>
          </a:xfrm>
          <a:prstGeom prst="rect">
            <a:avLst/>
          </a:prstGeom>
        </p:spPr>
      </p:pic>
      <p:pic>
        <p:nvPicPr>
          <p:cNvPr id="17" name="Picture 16" descr="A person smiling with a stuffed animal&#10;&#10;Description automatically generated with low confidence">
            <a:extLst>
              <a:ext uri="{FF2B5EF4-FFF2-40B4-BE49-F238E27FC236}">
                <a16:creationId xmlns:a16="http://schemas.microsoft.com/office/drawing/2014/main" id="{68C1DBE8-7C43-FB82-01EA-9F87F9090302}"/>
              </a:ext>
            </a:extLst>
          </p:cNvPr>
          <p:cNvPicPr>
            <a:picLocks noChangeAspect="1"/>
          </p:cNvPicPr>
          <p:nvPr/>
        </p:nvPicPr>
        <p:blipFill rotWithShape="1">
          <a:blip r:embed="rId4">
            <a:extLst>
              <a:ext uri="{28A0092B-C50C-407E-A947-70E740481C1C}">
                <a14:useLocalDpi xmlns:a14="http://schemas.microsoft.com/office/drawing/2010/main" val="0"/>
              </a:ext>
            </a:extLst>
          </a:blip>
          <a:srcRect t="-11969" b="-1642"/>
          <a:stretch/>
        </p:blipFill>
        <p:spPr>
          <a:xfrm>
            <a:off x="5976327" y="2055446"/>
            <a:ext cx="2264509" cy="3143173"/>
          </a:xfrm>
          <a:prstGeom prst="rect">
            <a:avLst/>
          </a:prstGeom>
        </p:spPr>
      </p:pic>
      <p:pic>
        <p:nvPicPr>
          <p:cNvPr id="6" name="Picture 5" descr="A person sitting on a ledge with a sign on her head&#10;&#10;Description automatically generated with low confidence">
            <a:extLst>
              <a:ext uri="{FF2B5EF4-FFF2-40B4-BE49-F238E27FC236}">
                <a16:creationId xmlns:a16="http://schemas.microsoft.com/office/drawing/2014/main" id="{FB5D52DE-27EB-6D2D-AA2B-1F120CFC1F8D}"/>
              </a:ext>
            </a:extLst>
          </p:cNvPr>
          <p:cNvPicPr>
            <a:picLocks noChangeAspect="1"/>
          </p:cNvPicPr>
          <p:nvPr/>
        </p:nvPicPr>
        <p:blipFill rotWithShape="1">
          <a:blip r:embed="rId5">
            <a:extLst>
              <a:ext uri="{28A0092B-C50C-407E-A947-70E740481C1C}">
                <a14:useLocalDpi xmlns:a14="http://schemas.microsoft.com/office/drawing/2010/main" val="0"/>
              </a:ext>
            </a:extLst>
          </a:blip>
          <a:srcRect l="30116" t="32807" r="18748" b="1291"/>
          <a:stretch/>
        </p:blipFill>
        <p:spPr>
          <a:xfrm>
            <a:off x="760020" y="2070123"/>
            <a:ext cx="2048494" cy="3519971"/>
          </a:xfrm>
          <a:prstGeom prst="rect">
            <a:avLst/>
          </a:prstGeom>
        </p:spPr>
      </p:pic>
    </p:spTree>
    <p:extLst>
      <p:ext uri="{BB962C8B-B14F-4D97-AF65-F5344CB8AC3E}">
        <p14:creationId xmlns:p14="http://schemas.microsoft.com/office/powerpoint/2010/main" val="307360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9FBB-DD38-42D1-BD14-6933E00FF774}"/>
              </a:ext>
            </a:extLst>
          </p:cNvPr>
          <p:cNvSpPr txBox="1">
            <a:spLocks/>
          </p:cNvSpPr>
          <p:nvPr/>
        </p:nvSpPr>
        <p:spPr>
          <a:xfrm>
            <a:off x="672048" y="277813"/>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800"/>
              <a:t>Introduction to SU Activities team</a:t>
            </a:r>
          </a:p>
        </p:txBody>
      </p:sp>
      <p:cxnSp>
        <p:nvCxnSpPr>
          <p:cNvPr id="4" name="Straight Connector 3">
            <a:extLst>
              <a:ext uri="{FF2B5EF4-FFF2-40B4-BE49-F238E27FC236}">
                <a16:creationId xmlns:a16="http://schemas.microsoft.com/office/drawing/2014/main" id="{1E34F798-CC2E-487E-93CA-9E79CFB9B3D6}"/>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A6733C4E-50AE-984B-ED47-52EE28FD35AE}"/>
              </a:ext>
            </a:extLst>
          </p:cNvPr>
          <p:cNvSpPr txBox="1">
            <a:spLocks/>
          </p:cNvSpPr>
          <p:nvPr/>
        </p:nvSpPr>
        <p:spPr>
          <a:xfrm>
            <a:off x="884323" y="5690157"/>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Caitlin Todd</a:t>
            </a:r>
          </a:p>
          <a:p>
            <a:pPr algn="l"/>
            <a:r>
              <a:rPr lang="en-US" sz="1400">
                <a:solidFill>
                  <a:srgbClr val="5C5D61"/>
                </a:solidFill>
                <a:latin typeface="Arial"/>
                <a:cs typeface="Arial"/>
              </a:rPr>
              <a:t>Societies Coordinator </a:t>
            </a:r>
            <a:endParaRPr lang="en-US" sz="1400">
              <a:solidFill>
                <a:srgbClr val="000000"/>
              </a:solidFill>
              <a:latin typeface="Calibri" panose="020F0502020204030204"/>
              <a:cs typeface="Calibri"/>
            </a:endParaRPr>
          </a:p>
        </p:txBody>
      </p:sp>
      <p:sp>
        <p:nvSpPr>
          <p:cNvPr id="16" name="Subtitle 2">
            <a:extLst>
              <a:ext uri="{FF2B5EF4-FFF2-40B4-BE49-F238E27FC236}">
                <a16:creationId xmlns:a16="http://schemas.microsoft.com/office/drawing/2014/main" id="{D08D7827-A8A0-BD0D-515B-1B947C248D35}"/>
              </a:ext>
            </a:extLst>
          </p:cNvPr>
          <p:cNvSpPr txBox="1">
            <a:spLocks/>
          </p:cNvSpPr>
          <p:nvPr/>
        </p:nvSpPr>
        <p:spPr>
          <a:xfrm>
            <a:off x="710712" y="1348154"/>
            <a:ext cx="9144000" cy="131286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5D61"/>
                </a:solidFill>
                <a:latin typeface="Arial"/>
                <a:cs typeface="Arial"/>
              </a:rPr>
              <a:t>Societies team</a:t>
            </a:r>
            <a:endParaRPr lang="en-US"/>
          </a:p>
        </p:txBody>
      </p:sp>
      <p:pic>
        <p:nvPicPr>
          <p:cNvPr id="6" name="Picture 5" descr="A person smiling in the snow&#10;&#10;Description automatically generated with low confidence">
            <a:extLst>
              <a:ext uri="{FF2B5EF4-FFF2-40B4-BE49-F238E27FC236}">
                <a16:creationId xmlns:a16="http://schemas.microsoft.com/office/drawing/2014/main" id="{B7332207-E425-8EF4-C8F1-84D965824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48" y="1915885"/>
            <a:ext cx="2286231" cy="3428998"/>
          </a:xfrm>
          <a:prstGeom prst="rect">
            <a:avLst/>
          </a:prstGeom>
        </p:spPr>
      </p:pic>
      <p:sp>
        <p:nvSpPr>
          <p:cNvPr id="7" name="Subtitle 2">
            <a:extLst>
              <a:ext uri="{FF2B5EF4-FFF2-40B4-BE49-F238E27FC236}">
                <a16:creationId xmlns:a16="http://schemas.microsoft.com/office/drawing/2014/main" id="{9E69CB69-099D-9C01-8E83-AF2FD365A948}"/>
              </a:ext>
            </a:extLst>
          </p:cNvPr>
          <p:cNvSpPr txBox="1">
            <a:spLocks/>
          </p:cNvSpPr>
          <p:nvPr/>
        </p:nvSpPr>
        <p:spPr>
          <a:xfrm>
            <a:off x="3719564" y="5500635"/>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Anna Taylor</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VP Societies/incoming</a:t>
            </a:r>
          </a:p>
          <a:p>
            <a:pPr algn="l"/>
            <a:r>
              <a:rPr lang="en-US" sz="1200">
                <a:solidFill>
                  <a:srgbClr val="5C5D61"/>
                </a:solidFill>
                <a:latin typeface="Arial"/>
                <a:cs typeface="Arial"/>
              </a:rPr>
              <a:t>President  </a:t>
            </a:r>
            <a:endParaRPr lang="en-US" sz="1200">
              <a:cs typeface="Calibri"/>
            </a:endParaRPr>
          </a:p>
        </p:txBody>
      </p:sp>
      <p:sp>
        <p:nvSpPr>
          <p:cNvPr id="9" name="Subtitle 2">
            <a:extLst>
              <a:ext uri="{FF2B5EF4-FFF2-40B4-BE49-F238E27FC236}">
                <a16:creationId xmlns:a16="http://schemas.microsoft.com/office/drawing/2014/main" id="{DC1A85F9-6991-D7B7-0188-222493E41CA7}"/>
              </a:ext>
            </a:extLst>
          </p:cNvPr>
          <p:cNvSpPr txBox="1">
            <a:spLocks/>
          </p:cNvSpPr>
          <p:nvPr/>
        </p:nvSpPr>
        <p:spPr>
          <a:xfrm>
            <a:off x="7831421" y="5626517"/>
            <a:ext cx="2256693" cy="74624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rgbClr val="5C5D61"/>
                </a:solidFill>
                <a:latin typeface="Arial"/>
                <a:cs typeface="Arial"/>
              </a:rPr>
              <a:t>Max Pike</a:t>
            </a:r>
            <a:endParaRPr lang="en-US" sz="1400">
              <a:solidFill>
                <a:srgbClr val="000000"/>
              </a:solidFill>
              <a:latin typeface="Calibri" panose="020F0502020204030204"/>
              <a:cs typeface="Calibri"/>
            </a:endParaRPr>
          </a:p>
          <a:p>
            <a:pPr algn="l"/>
            <a:r>
              <a:rPr lang="en-US" sz="1200">
                <a:solidFill>
                  <a:srgbClr val="5C5D61"/>
                </a:solidFill>
                <a:latin typeface="Arial"/>
                <a:cs typeface="Arial"/>
              </a:rPr>
              <a:t>Incoming VP Societies</a:t>
            </a:r>
          </a:p>
          <a:p>
            <a:pPr algn="l"/>
            <a:r>
              <a:rPr lang="en-US" sz="1200">
                <a:solidFill>
                  <a:srgbClr val="5C5D61"/>
                </a:solidFill>
                <a:latin typeface="Arial"/>
                <a:cs typeface="Arial"/>
              </a:rPr>
              <a:t>Starting in August  </a:t>
            </a:r>
            <a:endParaRPr lang="en-US" sz="1200">
              <a:cs typeface="Calibri"/>
            </a:endParaRPr>
          </a:p>
        </p:txBody>
      </p:sp>
      <p:pic>
        <p:nvPicPr>
          <p:cNvPr id="21" name="Picture 20" descr="A person smiling for a selfie&#10;&#10;Description automatically generated with low confidence">
            <a:extLst>
              <a:ext uri="{FF2B5EF4-FFF2-40B4-BE49-F238E27FC236}">
                <a16:creationId xmlns:a16="http://schemas.microsoft.com/office/drawing/2014/main" id="{1EDD6EDA-AFB7-7B13-D715-E7A83CE3BAEE}"/>
              </a:ext>
            </a:extLst>
          </p:cNvPr>
          <p:cNvPicPr>
            <a:picLocks noChangeAspect="1"/>
          </p:cNvPicPr>
          <p:nvPr/>
        </p:nvPicPr>
        <p:blipFill rotWithShape="1">
          <a:blip r:embed="rId3">
            <a:extLst>
              <a:ext uri="{28A0092B-C50C-407E-A947-70E740481C1C}">
                <a14:useLocalDpi xmlns:a14="http://schemas.microsoft.com/office/drawing/2010/main" val="0"/>
              </a:ext>
            </a:extLst>
          </a:blip>
          <a:srcRect t="29216" r="5217" b="22286"/>
          <a:stretch/>
        </p:blipFill>
        <p:spPr>
          <a:xfrm>
            <a:off x="7559355" y="2194835"/>
            <a:ext cx="2800827" cy="3186787"/>
          </a:xfrm>
          <a:prstGeom prst="rect">
            <a:avLst/>
          </a:prstGeom>
        </p:spPr>
      </p:pic>
      <p:sp>
        <p:nvSpPr>
          <p:cNvPr id="22" name="Arrow: Right 21">
            <a:extLst>
              <a:ext uri="{FF2B5EF4-FFF2-40B4-BE49-F238E27FC236}">
                <a16:creationId xmlns:a16="http://schemas.microsoft.com/office/drawing/2014/main" id="{697701A7-705E-DA76-5ED3-EAF51C01B290}"/>
              </a:ext>
            </a:extLst>
          </p:cNvPr>
          <p:cNvSpPr/>
          <p:nvPr/>
        </p:nvSpPr>
        <p:spPr>
          <a:xfrm>
            <a:off x="5856766" y="3564930"/>
            <a:ext cx="1469572" cy="566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sitting on a ledge with a sign on her head&#10;&#10;Description automatically generated with low confidence">
            <a:extLst>
              <a:ext uri="{FF2B5EF4-FFF2-40B4-BE49-F238E27FC236}">
                <a16:creationId xmlns:a16="http://schemas.microsoft.com/office/drawing/2014/main" id="{0F9F4E50-20EF-ECC7-31E7-A9D9C26465E0}"/>
              </a:ext>
            </a:extLst>
          </p:cNvPr>
          <p:cNvPicPr>
            <a:picLocks noChangeAspect="1"/>
          </p:cNvPicPr>
          <p:nvPr/>
        </p:nvPicPr>
        <p:blipFill rotWithShape="1">
          <a:blip r:embed="rId4">
            <a:extLst>
              <a:ext uri="{28A0092B-C50C-407E-A947-70E740481C1C}">
                <a14:useLocalDpi xmlns:a14="http://schemas.microsoft.com/office/drawing/2010/main" val="0"/>
              </a:ext>
            </a:extLst>
          </a:blip>
          <a:srcRect l="30116" t="32807" r="18748" b="1291"/>
          <a:stretch/>
        </p:blipFill>
        <p:spPr>
          <a:xfrm>
            <a:off x="3646382" y="1915885"/>
            <a:ext cx="2048494" cy="3519971"/>
          </a:xfrm>
          <a:prstGeom prst="rect">
            <a:avLst/>
          </a:prstGeom>
        </p:spPr>
      </p:pic>
    </p:spTree>
    <p:extLst>
      <p:ext uri="{BB962C8B-B14F-4D97-AF65-F5344CB8AC3E}">
        <p14:creationId xmlns:p14="http://schemas.microsoft.com/office/powerpoint/2010/main" val="333398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5C5D61"/>
                </a:solidFill>
                <a:latin typeface="Arial"/>
                <a:cs typeface="Arial"/>
              </a:rPr>
              <a:t>Emma Birch – welfare concerns, exec/election concerns</a:t>
            </a:r>
          </a:p>
          <a:p>
            <a:pPr marL="342900" indent="-342900" algn="l">
              <a:buFont typeface="Arial" panose="020B0604020202020204" pitchFamily="34" charset="0"/>
              <a:buChar char="•"/>
            </a:pPr>
            <a:r>
              <a:rPr lang="en-US">
                <a:solidFill>
                  <a:srgbClr val="5C5D61"/>
                </a:solidFill>
                <a:latin typeface="Arial"/>
                <a:cs typeface="Arial"/>
              </a:rPr>
              <a:t>Megan Daly - Non-BUCS, event plans, trips, balls, payments and other admin.</a:t>
            </a:r>
            <a:endParaRPr lang="en-US">
              <a:solidFill>
                <a:srgbClr val="5C5D6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solidFill>
                  <a:srgbClr val="5C5D61"/>
                </a:solidFill>
                <a:latin typeface="Arial"/>
                <a:cs typeface="Arial"/>
              </a:rPr>
              <a:t>Marcus Henson – ANYTHING BUCS (leagues and events, transport)</a:t>
            </a:r>
            <a:endParaRPr lang="en-US">
              <a:solidFill>
                <a:srgbClr val="5C5D6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solidFill>
                  <a:srgbClr val="5C5D61"/>
                </a:solidFill>
                <a:latin typeface="Arial"/>
                <a:cs typeface="Arial"/>
              </a:rPr>
              <a:t>Gerard Henry - Contracts, health and safety (risk assessments), club/society finance meetings, sponsorship</a:t>
            </a:r>
          </a:p>
          <a:p>
            <a:pPr marL="342900" indent="-342900" algn="l">
              <a:buFont typeface="Arial" panose="020B0604020202020204" pitchFamily="34" charset="0"/>
              <a:buChar char="•"/>
            </a:pPr>
            <a:r>
              <a:rPr lang="en-US" sz="2400">
                <a:solidFill>
                  <a:srgbClr val="5C5D61"/>
                </a:solidFill>
                <a:latin typeface="Arial"/>
                <a:cs typeface="Arial"/>
              </a:rPr>
              <a:t>SU sports team responsible for:</a:t>
            </a:r>
          </a:p>
          <a:p>
            <a:pPr marL="342900" indent="-342900" algn="l">
              <a:buFont typeface="Arial" panose="020B0604020202020204" pitchFamily="34" charset="0"/>
              <a:buChar char="•"/>
            </a:pPr>
            <a:r>
              <a:rPr lang="en-US" sz="2000">
                <a:solidFill>
                  <a:srgbClr val="5C5D61"/>
                </a:solidFill>
                <a:latin typeface="Arial"/>
                <a:cs typeface="Arial"/>
              </a:rPr>
              <a:t>£32 Sports fed - grant money is shared across all clubs and goes towards covering insurance costs for clubs.</a:t>
            </a:r>
          </a:p>
          <a:p>
            <a:pPr marL="342900" indent="-342900" algn="l">
              <a:buFont typeface="Arial" panose="020B0604020202020204" pitchFamily="34" charset="0"/>
              <a:buChar char="•"/>
            </a:pPr>
            <a:r>
              <a:rPr lang="en-US" sz="2000">
                <a:solidFill>
                  <a:srgbClr val="5C5D61"/>
                </a:solidFill>
                <a:latin typeface="Arial"/>
                <a:cs typeface="Arial"/>
              </a:rPr>
              <a:t>Grant process – grants calculated based of clubs’ membership number at end of week 3</a:t>
            </a:r>
          </a:p>
          <a:p>
            <a:pPr lvl="4" algn="l"/>
            <a:endParaRPr lang="en-US" sz="2400">
              <a:solidFill>
                <a:srgbClr val="5C5D61"/>
              </a:solidFill>
              <a:latin typeface="Arial"/>
              <a:cs typeface="Arial"/>
            </a:endParaRP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591312"/>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5C5D61"/>
                </a:solidFill>
                <a:latin typeface="Arial"/>
                <a:cs typeface="Arial"/>
              </a:rPr>
              <a:t>When to contact the SU? (For sports!)</a:t>
            </a:r>
            <a:endParaRPr lang="en-US" sz="4000" b="1">
              <a:solidFill>
                <a:srgbClr val="5C5D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67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17B8A6C1-AFCF-AF28-7AD0-77CEBB0E36EF}"/>
              </a:ext>
            </a:extLst>
          </p:cNvPr>
          <p:cNvSpPr txBox="1">
            <a:spLocks/>
          </p:cNvSpPr>
          <p:nvPr/>
        </p:nvSpPr>
        <p:spPr>
          <a:xfrm>
            <a:off x="692864" y="2109064"/>
            <a:ext cx="9858696" cy="387592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US" dirty="0">
                <a:solidFill>
                  <a:srgbClr val="5C5D61"/>
                </a:solidFill>
                <a:latin typeface="Arial"/>
                <a:cs typeface="Arial"/>
              </a:rPr>
              <a:t>VP Socs</a:t>
            </a:r>
            <a:endParaRPr lang="en-US" dirty="0"/>
          </a:p>
          <a:p>
            <a:pPr marL="800100" lvl="1" indent="-342900" algn="l">
              <a:buChar char="•"/>
            </a:pPr>
            <a:r>
              <a:rPr lang="en-US" dirty="0">
                <a:solidFill>
                  <a:srgbClr val="5C5D61"/>
                </a:solidFill>
                <a:latin typeface="Arial"/>
                <a:cs typeface="Arial"/>
              </a:rPr>
              <a:t>welfare concerns</a:t>
            </a:r>
            <a:endParaRPr lang="en-US" dirty="0">
              <a:solidFill>
                <a:srgbClr val="000000"/>
              </a:solidFill>
              <a:latin typeface="Calibri" panose="020F0502020204030204"/>
              <a:ea typeface="Calibri"/>
              <a:cs typeface="Calibri"/>
            </a:endParaRPr>
          </a:p>
          <a:p>
            <a:pPr marL="800100" lvl="1" indent="-342900" algn="l">
              <a:buChar char="•"/>
            </a:pPr>
            <a:r>
              <a:rPr lang="en-US" dirty="0">
                <a:solidFill>
                  <a:srgbClr val="5C5D61"/>
                </a:solidFill>
                <a:latin typeface="Arial"/>
                <a:cs typeface="Arial"/>
              </a:rPr>
              <a:t>campaign ideas</a:t>
            </a:r>
            <a:endParaRPr lang="en-US" dirty="0">
              <a:solidFill>
                <a:srgbClr val="000000"/>
              </a:solidFill>
              <a:latin typeface="Calibri" panose="020F0502020204030204"/>
              <a:ea typeface="Calibri"/>
              <a:cs typeface="Calibri"/>
            </a:endParaRPr>
          </a:p>
          <a:p>
            <a:pPr marL="800100" lvl="1" indent="-342900" algn="l">
              <a:buChar char="•"/>
            </a:pPr>
            <a:r>
              <a:rPr lang="en-US" dirty="0">
                <a:solidFill>
                  <a:srgbClr val="5C5D61"/>
                </a:solidFill>
                <a:latin typeface="Arial"/>
                <a:cs typeface="Arial"/>
              </a:rPr>
              <a:t>feedback</a:t>
            </a:r>
            <a:br>
              <a:rPr lang="en-US" dirty="0">
                <a:solidFill>
                  <a:srgbClr val="5C5D61"/>
                </a:solidFill>
                <a:latin typeface="Arial"/>
                <a:cs typeface="Arial"/>
              </a:rPr>
            </a:br>
            <a:endParaRPr lang="en-US" dirty="0">
              <a:ea typeface="Calibri"/>
              <a:cs typeface="Calibri"/>
            </a:endParaRPr>
          </a:p>
          <a:p>
            <a:pPr marL="342900" indent="-342900" algn="l">
              <a:buChar char="•"/>
            </a:pPr>
            <a:r>
              <a:rPr lang="en-US" dirty="0">
                <a:solidFill>
                  <a:srgbClr val="5C5D61"/>
                </a:solidFill>
                <a:latin typeface="Arial"/>
                <a:cs typeface="Arial"/>
              </a:rPr>
              <a:t>Student Activities</a:t>
            </a:r>
          </a:p>
          <a:p>
            <a:pPr marL="800100" lvl="1" indent="-342900" algn="l">
              <a:buChar char="•"/>
            </a:pPr>
            <a:r>
              <a:rPr lang="en-US" dirty="0">
                <a:solidFill>
                  <a:srgbClr val="5C5D61"/>
                </a:solidFill>
                <a:latin typeface="Arial"/>
                <a:cs typeface="Arial"/>
              </a:rPr>
              <a:t>Event planning</a:t>
            </a:r>
            <a:endParaRPr lang="en-US" dirty="0">
              <a:solidFill>
                <a:srgbClr val="000000"/>
              </a:solidFill>
              <a:latin typeface="Calibri" panose="020F0502020204030204"/>
              <a:ea typeface="Calibri"/>
              <a:cs typeface="Calibri"/>
            </a:endParaRPr>
          </a:p>
          <a:p>
            <a:pPr marL="800100" lvl="1" indent="-342900" algn="l">
              <a:buChar char="•"/>
            </a:pPr>
            <a:r>
              <a:rPr lang="en-US" dirty="0">
                <a:solidFill>
                  <a:srgbClr val="5C5D61"/>
                </a:solidFill>
                <a:latin typeface="Arial"/>
                <a:cs typeface="Arial"/>
              </a:rPr>
              <a:t>Admin documents</a:t>
            </a:r>
            <a:endParaRPr lang="en-US" dirty="0">
              <a:solidFill>
                <a:srgbClr val="000000"/>
              </a:solidFill>
              <a:latin typeface="Calibri" panose="020F0502020204030204"/>
              <a:ea typeface="Calibri"/>
              <a:cs typeface="Calibri"/>
            </a:endParaRPr>
          </a:p>
          <a:p>
            <a:pPr marL="800100" lvl="1" indent="-342900" algn="l">
              <a:buChar char="•"/>
            </a:pPr>
            <a:r>
              <a:rPr lang="en-US" dirty="0">
                <a:solidFill>
                  <a:srgbClr val="5C5D61"/>
                </a:solidFill>
                <a:latin typeface="Arial"/>
                <a:cs typeface="Arial"/>
              </a:rPr>
              <a:t>Money Request Forms</a:t>
            </a:r>
            <a:endParaRPr lang="en-US" dirty="0">
              <a:solidFill>
                <a:srgbClr val="000000"/>
              </a:solidFill>
              <a:latin typeface="Calibri" panose="020F0502020204030204"/>
              <a:ea typeface="Calibri"/>
              <a:cs typeface="Calibri"/>
            </a:endParaRPr>
          </a:p>
          <a:p>
            <a:pPr marL="800100" lvl="1" indent="-342900" algn="l">
              <a:buChar char="•"/>
            </a:pPr>
            <a:r>
              <a:rPr lang="en-US" dirty="0">
                <a:solidFill>
                  <a:srgbClr val="5C5D61"/>
                </a:solidFill>
                <a:latin typeface="Arial"/>
                <a:ea typeface="Calibri"/>
                <a:cs typeface="Arial"/>
              </a:rPr>
              <a:t>Operational support: i.e. borrowing equipment, storage etc.</a:t>
            </a:r>
          </a:p>
        </p:txBody>
      </p:sp>
      <p:sp>
        <p:nvSpPr>
          <p:cNvPr id="7" name="Title 1">
            <a:extLst>
              <a:ext uri="{FF2B5EF4-FFF2-40B4-BE49-F238E27FC236}">
                <a16:creationId xmlns:a16="http://schemas.microsoft.com/office/drawing/2014/main" id="{DCEE4D30-6D8B-E885-9D84-C80872FBC7E4}"/>
              </a:ext>
            </a:extLst>
          </p:cNvPr>
          <p:cNvSpPr txBox="1">
            <a:spLocks/>
          </p:cNvSpPr>
          <p:nvPr/>
        </p:nvSpPr>
        <p:spPr>
          <a:xfrm>
            <a:off x="672048" y="42035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When to contact the SU? (For socs!)</a:t>
            </a:r>
            <a:endParaRPr lang="en-US" sz="4000" b="1">
              <a:solidFill>
                <a:srgbClr val="5C5D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49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6DFCA46-28C7-E3A4-7A63-890723A866F8}"/>
              </a:ext>
            </a:extLst>
          </p:cNvPr>
          <p:cNvCxnSpPr/>
          <p:nvPr/>
        </p:nvCxnSpPr>
        <p:spPr>
          <a:xfrm>
            <a:off x="760020" y="1767154"/>
            <a:ext cx="9056028" cy="0"/>
          </a:xfrm>
          <a:prstGeom prst="line">
            <a:avLst/>
          </a:prstGeom>
          <a:ln w="19050">
            <a:solidFill>
              <a:srgbClr val="5C5D6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CEE4D30-6D8B-E885-9D84-C80872FBC7E4}"/>
              </a:ext>
            </a:extLst>
          </p:cNvPr>
          <p:cNvSpPr txBox="1">
            <a:spLocks/>
          </p:cNvSpPr>
          <p:nvPr/>
        </p:nvSpPr>
        <p:spPr>
          <a:xfrm>
            <a:off x="1527628" y="246567"/>
            <a:ext cx="9144000" cy="1004888"/>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4000" b="1">
                <a:solidFill>
                  <a:srgbClr val="5C5D61"/>
                </a:solidFill>
                <a:latin typeface="Arial"/>
                <a:cs typeface="Arial"/>
              </a:rPr>
              <a:t>Other teams you might encounter...</a:t>
            </a:r>
            <a:endParaRPr lang="en-US" sz="4000" b="1">
              <a:solidFill>
                <a:srgbClr val="5C5D61"/>
              </a:solidFill>
              <a:latin typeface="Arial" panose="020B0604020202020204" pitchFamily="34" charset="0"/>
              <a:cs typeface="Arial" panose="020B0604020202020204" pitchFamily="34" charset="0"/>
            </a:endParaRPr>
          </a:p>
        </p:txBody>
      </p:sp>
      <p:graphicFrame>
        <p:nvGraphicFramePr>
          <p:cNvPr id="4" name="Table 5">
            <a:extLst>
              <a:ext uri="{FF2B5EF4-FFF2-40B4-BE49-F238E27FC236}">
                <a16:creationId xmlns:a16="http://schemas.microsoft.com/office/drawing/2014/main" id="{90A90944-A06F-5654-55C0-E4237673CEE1}"/>
              </a:ext>
            </a:extLst>
          </p:cNvPr>
          <p:cNvGraphicFramePr>
            <a:graphicFrameLocks noGrp="1"/>
          </p:cNvGraphicFramePr>
          <p:nvPr>
            <p:extLst>
              <p:ext uri="{D42A27DB-BD31-4B8C-83A1-F6EECF244321}">
                <p14:modId xmlns:p14="http://schemas.microsoft.com/office/powerpoint/2010/main" val="3706550083"/>
              </p:ext>
            </p:extLst>
          </p:nvPr>
        </p:nvGraphicFramePr>
        <p:xfrm>
          <a:off x="721894" y="1510631"/>
          <a:ext cx="10354406" cy="4663440"/>
        </p:xfrm>
        <a:graphic>
          <a:graphicData uri="http://schemas.openxmlformats.org/drawingml/2006/table">
            <a:tbl>
              <a:tblPr firstRow="1" bandRow="1">
                <a:tableStyleId>{93296810-A885-4BE3-A3E7-6D5BEEA58F35}</a:tableStyleId>
              </a:tblPr>
              <a:tblGrid>
                <a:gridCol w="5177203">
                  <a:extLst>
                    <a:ext uri="{9D8B030D-6E8A-4147-A177-3AD203B41FA5}">
                      <a16:colId xmlns:a16="http://schemas.microsoft.com/office/drawing/2014/main" val="1125150220"/>
                    </a:ext>
                  </a:extLst>
                </a:gridCol>
                <a:gridCol w="5177203">
                  <a:extLst>
                    <a:ext uri="{9D8B030D-6E8A-4147-A177-3AD203B41FA5}">
                      <a16:colId xmlns:a16="http://schemas.microsoft.com/office/drawing/2014/main" val="2265222873"/>
                    </a:ext>
                  </a:extLst>
                </a:gridCol>
              </a:tblGrid>
              <a:tr h="339254">
                <a:tc>
                  <a:txBody>
                    <a:bodyPr/>
                    <a:lstStyle/>
                    <a:p>
                      <a:pPr algn="ctr"/>
                      <a:r>
                        <a:rPr lang="en-GB" sz="2400" dirty="0"/>
                        <a:t>Commercial Team </a:t>
                      </a:r>
                    </a:p>
                  </a:txBody>
                  <a:tcPr>
                    <a:solidFill>
                      <a:srgbClr val="FC83BC"/>
                    </a:solidFill>
                  </a:tcPr>
                </a:tc>
                <a:tc>
                  <a:txBody>
                    <a:bodyPr/>
                    <a:lstStyle/>
                    <a:p>
                      <a:pPr algn="ctr"/>
                      <a:r>
                        <a:rPr lang="en-GB" sz="2400" dirty="0"/>
                        <a:t>Student Voice Team</a:t>
                      </a:r>
                    </a:p>
                  </a:txBody>
                  <a:tcPr>
                    <a:solidFill>
                      <a:schemeClr val="accent1">
                        <a:lumMod val="75000"/>
                      </a:schemeClr>
                    </a:solidFill>
                  </a:tcPr>
                </a:tc>
                <a:extLst>
                  <a:ext uri="{0D108BD9-81ED-4DB2-BD59-A6C34878D82A}">
                    <a16:rowId xmlns:a16="http://schemas.microsoft.com/office/drawing/2014/main" val="1221121491"/>
                  </a:ext>
                </a:extLst>
              </a:tr>
              <a:tr h="1589138">
                <a:tc>
                  <a:txBody>
                    <a:bodyPr/>
                    <a:lstStyle/>
                    <a:p>
                      <a:pPr marL="285750" indent="-285750">
                        <a:buFont typeface="Arial"/>
                        <a:buChar char="•"/>
                      </a:pPr>
                      <a:r>
                        <a:rPr lang="en-GB" dirty="0"/>
                        <a:t>Circling and allocations</a:t>
                      </a:r>
                    </a:p>
                    <a:p>
                      <a:pPr marL="285750" lvl="0" indent="-285750">
                        <a:buFont typeface="Arial"/>
                        <a:buChar char="•"/>
                      </a:pPr>
                      <a:r>
                        <a:rPr lang="en-GB" dirty="0"/>
                        <a:t>SU Venues</a:t>
                      </a:r>
                    </a:p>
                    <a:p>
                      <a:pPr marL="285750" lvl="0" indent="-285750">
                        <a:buFont typeface="Arial"/>
                        <a:buChar char="•"/>
                      </a:pPr>
                      <a:r>
                        <a:rPr lang="en-GB" dirty="0"/>
                        <a:t>SU Events – e.g. club nights</a:t>
                      </a:r>
                    </a:p>
                    <a:p>
                      <a:pPr marL="285750" lvl="0" indent="-285750">
                        <a:buFont typeface="Arial"/>
                        <a:buChar char="•"/>
                      </a:pPr>
                      <a:r>
                        <a:rPr lang="en-GB" dirty="0"/>
                        <a:t>Booking SU Spaces</a:t>
                      </a:r>
                    </a:p>
                    <a:p>
                      <a:pPr marL="285750" lvl="0" indent="-285750">
                        <a:buFont typeface="Arial"/>
                        <a:buChar char="•"/>
                      </a:pPr>
                      <a:endParaRPr lang="en-GB"/>
                    </a:p>
                    <a:p>
                      <a:pPr marL="0" lvl="0" indent="0" algn="ctr">
                        <a:buNone/>
                      </a:pPr>
                      <a:r>
                        <a:rPr lang="en-GB" dirty="0"/>
                        <a:t>operations@warwicksu.com</a:t>
                      </a:r>
                    </a:p>
                  </a:txBody>
                  <a:tcPr>
                    <a:solidFill>
                      <a:schemeClr val="bg2"/>
                    </a:solidFill>
                  </a:tcPr>
                </a:tc>
                <a:tc>
                  <a:txBody>
                    <a:bodyPr/>
                    <a:lstStyle/>
                    <a:p>
                      <a:pPr marL="285750" indent="-285750">
                        <a:buFont typeface="Arial"/>
                        <a:buChar char="•"/>
                      </a:pPr>
                      <a:r>
                        <a:rPr lang="en-GB" dirty="0"/>
                        <a:t>Elections</a:t>
                      </a:r>
                    </a:p>
                    <a:p>
                      <a:pPr marL="285750" lvl="0" indent="-285750">
                        <a:buFont typeface="Arial"/>
                        <a:buChar char="•"/>
                      </a:pPr>
                      <a:r>
                        <a:rPr lang="en-GB" dirty="0"/>
                        <a:t>SU Committees</a:t>
                      </a:r>
                    </a:p>
                    <a:p>
                      <a:pPr marL="285750" lvl="0" indent="-285750">
                        <a:buFont typeface="Arial"/>
                        <a:buChar char="•"/>
                      </a:pPr>
                      <a:r>
                        <a:rPr lang="en-GB" dirty="0"/>
                        <a:t>Questions on By-Laws and Regulations</a:t>
                      </a:r>
                    </a:p>
                    <a:p>
                      <a:pPr marL="285750" lvl="0" indent="-285750">
                        <a:buFont typeface="Arial"/>
                        <a:buChar char="•"/>
                      </a:pPr>
                      <a:r>
                        <a:rPr lang="en-GB" dirty="0"/>
                        <a:t>Motions for Student Council and ASV</a:t>
                      </a:r>
                    </a:p>
                    <a:p>
                      <a:pPr marL="285750" lvl="0" indent="-285750">
                        <a:buFont typeface="Arial"/>
                        <a:buChar char="•"/>
                      </a:pPr>
                      <a:endParaRPr lang="en-GB"/>
                    </a:p>
                    <a:p>
                      <a:pPr marL="0" lvl="0" indent="0" algn="ctr">
                        <a:buNone/>
                      </a:pPr>
                      <a:r>
                        <a:rPr lang="en-GB" dirty="0"/>
                        <a:t>democracy@warwicksu.com</a:t>
                      </a:r>
                    </a:p>
                  </a:txBody>
                  <a:tcPr>
                    <a:solidFill>
                      <a:schemeClr val="bg2"/>
                    </a:solidFill>
                  </a:tcPr>
                </a:tc>
                <a:extLst>
                  <a:ext uri="{0D108BD9-81ED-4DB2-BD59-A6C34878D82A}">
                    <a16:rowId xmlns:a16="http://schemas.microsoft.com/office/drawing/2014/main" val="2537172468"/>
                  </a:ext>
                </a:extLst>
              </a:tr>
              <a:tr h="339254">
                <a:tc>
                  <a:txBody>
                    <a:bodyPr/>
                    <a:lstStyle/>
                    <a:p>
                      <a:pPr algn="ctr"/>
                      <a:r>
                        <a:rPr lang="en-GB" sz="2400" b="1" dirty="0">
                          <a:solidFill>
                            <a:schemeClr val="bg1"/>
                          </a:solidFill>
                        </a:rPr>
                        <a:t>Finance Team</a:t>
                      </a:r>
                    </a:p>
                  </a:txBody>
                  <a:tcPr>
                    <a:solidFill>
                      <a:srgbClr val="7030A0"/>
                    </a:solidFill>
                  </a:tcPr>
                </a:tc>
                <a:tc>
                  <a:txBody>
                    <a:bodyPr/>
                    <a:lstStyle/>
                    <a:p>
                      <a:pPr algn="ctr"/>
                      <a:r>
                        <a:rPr lang="en-GB" sz="2400" b="1" dirty="0">
                          <a:solidFill>
                            <a:schemeClr val="bg1"/>
                          </a:solidFill>
                        </a:rPr>
                        <a:t>Reception Team / Welcome Hub</a:t>
                      </a:r>
                    </a:p>
                  </a:txBody>
                  <a:tcPr>
                    <a:solidFill>
                      <a:schemeClr val="accent2">
                        <a:lumMod val="60000"/>
                        <a:lumOff val="40000"/>
                      </a:schemeClr>
                    </a:solidFill>
                  </a:tcPr>
                </a:tc>
                <a:extLst>
                  <a:ext uri="{0D108BD9-81ED-4DB2-BD59-A6C34878D82A}">
                    <a16:rowId xmlns:a16="http://schemas.microsoft.com/office/drawing/2014/main" val="2347197847"/>
                  </a:ext>
                </a:extLst>
              </a:tr>
              <a:tr h="1839115">
                <a:tc>
                  <a:txBody>
                    <a:bodyPr/>
                    <a:lstStyle/>
                    <a:p>
                      <a:pPr marL="285750" indent="-285750">
                        <a:buFont typeface="Arial"/>
                        <a:buChar char="•"/>
                      </a:pPr>
                      <a:r>
                        <a:rPr lang="en-GB" dirty="0"/>
                        <a:t>Process money requests</a:t>
                      </a:r>
                    </a:p>
                    <a:p>
                      <a:pPr marL="285750" lvl="0" indent="-285750">
                        <a:buFont typeface="Arial"/>
                        <a:buChar char="•"/>
                      </a:pPr>
                      <a:r>
                        <a:rPr lang="en-GB" dirty="0"/>
                        <a:t>Oversee SU finances</a:t>
                      </a:r>
                    </a:p>
                    <a:p>
                      <a:pPr marL="285750" lvl="0" indent="-285750">
                        <a:buFont typeface="Arial"/>
                        <a:buChar char="•"/>
                      </a:pPr>
                      <a:r>
                        <a:rPr lang="en-GB" dirty="0"/>
                        <a:t>Pay invoices related to society activity</a:t>
                      </a:r>
                    </a:p>
                    <a:p>
                      <a:pPr marL="285750" lvl="0" indent="-285750">
                        <a:buFont typeface="Arial"/>
                        <a:buChar char="•"/>
                      </a:pPr>
                      <a:r>
                        <a:rPr lang="en-GB" dirty="0"/>
                        <a:t>Allocate sponsorship money</a:t>
                      </a:r>
                    </a:p>
                    <a:p>
                      <a:pPr marL="285750" lvl="0" indent="-285750">
                        <a:buFont typeface="Arial"/>
                        <a:buChar char="•"/>
                      </a:pPr>
                      <a:endParaRPr lang="en-GB"/>
                    </a:p>
                    <a:p>
                      <a:pPr marL="0" lvl="0" indent="0" algn="ctr">
                        <a:buNone/>
                      </a:pPr>
                      <a:r>
                        <a:rPr lang="en-GB" dirty="0"/>
                        <a:t>finance@warwicksu.com</a:t>
                      </a:r>
                    </a:p>
                  </a:txBody>
                  <a:tcPr>
                    <a:solidFill>
                      <a:schemeClr val="bg2"/>
                    </a:solidFill>
                  </a:tcPr>
                </a:tc>
                <a:tc>
                  <a:txBody>
                    <a:bodyPr/>
                    <a:lstStyle/>
                    <a:p>
                      <a:pPr marL="285750" indent="-285750">
                        <a:buFont typeface="Arial"/>
                        <a:buChar char="•"/>
                      </a:pPr>
                      <a:r>
                        <a:rPr lang="en-GB" dirty="0"/>
                        <a:t>Process refunds</a:t>
                      </a:r>
                    </a:p>
                    <a:p>
                      <a:pPr marL="285750" lvl="0" indent="-285750">
                        <a:buFont typeface="Arial"/>
                        <a:buChar char="•"/>
                      </a:pPr>
                      <a:r>
                        <a:rPr lang="en-GB" dirty="0"/>
                        <a:t>Lost Property</a:t>
                      </a:r>
                    </a:p>
                    <a:p>
                      <a:pPr marL="285750" lvl="0" indent="-285750">
                        <a:buFont typeface="Arial"/>
                        <a:buChar char="•"/>
                      </a:pPr>
                      <a:r>
                        <a:rPr lang="en-GB" dirty="0"/>
                        <a:t>Transferring tickets</a:t>
                      </a:r>
                    </a:p>
                    <a:p>
                      <a:pPr marL="285750" lvl="0" indent="-285750">
                        <a:buFont typeface="Arial"/>
                        <a:buChar char="•"/>
                      </a:pPr>
                      <a:r>
                        <a:rPr lang="en-GB" dirty="0"/>
                        <a:t>Direct you to the right teams</a:t>
                      </a:r>
                    </a:p>
                    <a:p>
                      <a:pPr lvl="0">
                        <a:buNone/>
                      </a:pPr>
                      <a:endParaRPr lang="en-GB"/>
                    </a:p>
                    <a:p>
                      <a:pPr lvl="0" algn="ctr">
                        <a:buNone/>
                      </a:pPr>
                      <a:r>
                        <a:rPr lang="en-GB" dirty="0"/>
                        <a:t>receptionteam@warwicksu.com</a:t>
                      </a:r>
                    </a:p>
                    <a:p>
                      <a:pPr lvl="0">
                        <a:buNone/>
                      </a:pPr>
                      <a:endParaRPr lang="en-GB"/>
                    </a:p>
                  </a:txBody>
                  <a:tcPr>
                    <a:solidFill>
                      <a:schemeClr val="bg2"/>
                    </a:solidFill>
                  </a:tcPr>
                </a:tc>
                <a:extLst>
                  <a:ext uri="{0D108BD9-81ED-4DB2-BD59-A6C34878D82A}">
                    <a16:rowId xmlns:a16="http://schemas.microsoft.com/office/drawing/2014/main" val="3813932506"/>
                  </a:ext>
                </a:extLst>
              </a:tr>
            </a:tbl>
          </a:graphicData>
        </a:graphic>
      </p:graphicFrame>
    </p:spTree>
    <p:extLst>
      <p:ext uri="{BB962C8B-B14F-4D97-AF65-F5344CB8AC3E}">
        <p14:creationId xmlns:p14="http://schemas.microsoft.com/office/powerpoint/2010/main" val="20582573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f82977e-4c59-4f13-a031-e548dc6be209" xsi:nil="true"/>
    <lcf76f155ced4ddcb4097134ff3c332f xmlns="dfaeaeed-4e8c-4c7d-98c3-916a56a9e3aa">
      <Terms xmlns="http://schemas.microsoft.com/office/infopath/2007/PartnerControls"/>
    </lcf76f155ced4ddcb4097134ff3c332f>
    <Category xmlns="dfaeaeed-4e8c-4c7d-98c3-916a56a9e3a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BCEFC2D8FC8947B72765302A6AA1A5" ma:contentTypeVersion="14" ma:contentTypeDescription="Create a new document." ma:contentTypeScope="" ma:versionID="1eada460870232e5d24086d6d312e94c">
  <xsd:schema xmlns:xsd="http://www.w3.org/2001/XMLSchema" xmlns:xs="http://www.w3.org/2001/XMLSchema" xmlns:p="http://schemas.microsoft.com/office/2006/metadata/properties" xmlns:ns2="dfaeaeed-4e8c-4c7d-98c3-916a56a9e3aa" xmlns:ns3="af82977e-4c59-4f13-a031-e548dc6be209" targetNamespace="http://schemas.microsoft.com/office/2006/metadata/properties" ma:root="true" ma:fieldsID="b2190857a2732b7dc92f964013830c1a" ns2:_="" ns3:_="">
    <xsd:import namespace="dfaeaeed-4e8c-4c7d-98c3-916a56a9e3aa"/>
    <xsd:import namespace="af82977e-4c59-4f13-a031-e548dc6be209"/>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Category"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aeaeed-4e8c-4c7d-98c3-916a56a9e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9ea175a-45e3-42d7-a804-ddc6ab572e25"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Category" ma:index="20" nillable="true" ma:displayName="Category" ma:format="Dropdown" ma:internalName="Category">
      <xsd:simpleType>
        <xsd:union memberTypes="dms:Text">
          <xsd:simpleType>
            <xsd:restriction base="dms:Choice">
              <xsd:enumeration value="MRF &amp; Financial Document"/>
              <xsd:enumeration value="Planning Documents"/>
              <xsd:enumeration value="Marketing Assets"/>
              <xsd:enumeration value="Other Documents"/>
            </xsd:restriction>
          </xsd:simpleType>
        </xsd:un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82977e-4c59-4f13-a031-e548dc6be2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27bbb70-8029-4089-a7ad-e207b9298133}" ma:internalName="TaxCatchAll" ma:showField="CatchAllData" ma:web="af82977e-4c59-4f13-a031-e548dc6be20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2DC549-42D2-48DA-B4AC-1A5366FC1068}">
  <ds:schemaRefs>
    <ds:schemaRef ds:uri="http://schemas.microsoft.com/sharepoint/v3/contenttype/forms"/>
  </ds:schemaRefs>
</ds:datastoreItem>
</file>

<file path=customXml/itemProps2.xml><?xml version="1.0" encoding="utf-8"?>
<ds:datastoreItem xmlns:ds="http://schemas.openxmlformats.org/officeDocument/2006/customXml" ds:itemID="{5C35F4C7-24F8-4CB0-8BCF-1B6AE6562295}">
  <ds:schemaRefs>
    <ds:schemaRef ds:uri="00ece83d-648b-4e71-82ab-7ad3ed221705"/>
    <ds:schemaRef ds:uri="ba5dce25-404e-4194-9dc5-dcf7687674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4B6452-B65B-4B65-B739-6741D8614432}"/>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0</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Custom Design</vt:lpstr>
      <vt:lpstr>PowerPoint Presentation</vt:lpstr>
      <vt:lpstr>PowerPoint Presentation</vt:lpstr>
      <vt:lpstr>Who's who at the SU?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Scarlett Danks</dc:creator>
  <cp:revision>1644</cp:revision>
  <dcterms:created xsi:type="dcterms:W3CDTF">2021-08-03T12:03:22Z</dcterms:created>
  <dcterms:modified xsi:type="dcterms:W3CDTF">2023-06-20T01:39:00Z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0x01010027BCEFC2D8FC8947B72765302A6AA1A5</vt:lpwstr>
  </property>
</Properties>
</file>