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5" r:id="rId5"/>
  </p:sldMasterIdLst>
  <p:notesMasterIdLst>
    <p:notesMasterId r:id="rId28"/>
  </p:notesMasterIdLst>
  <p:sldIdLst>
    <p:sldId id="256" r:id="rId6"/>
    <p:sldId id="257" r:id="rId7"/>
    <p:sldId id="260" r:id="rId8"/>
    <p:sldId id="269" r:id="rId9"/>
    <p:sldId id="270" r:id="rId10"/>
    <p:sldId id="272" r:id="rId11"/>
    <p:sldId id="265" r:id="rId12"/>
    <p:sldId id="273" r:id="rId13"/>
    <p:sldId id="274" r:id="rId14"/>
    <p:sldId id="266" r:id="rId15"/>
    <p:sldId id="275" r:id="rId16"/>
    <p:sldId id="276" r:id="rId17"/>
    <p:sldId id="277" r:id="rId18"/>
    <p:sldId id="279" r:id="rId19"/>
    <p:sldId id="283" r:id="rId20"/>
    <p:sldId id="284" r:id="rId21"/>
    <p:sldId id="280" r:id="rId22"/>
    <p:sldId id="281" r:id="rId23"/>
    <p:sldId id="282" r:id="rId24"/>
    <p:sldId id="285" r:id="rId25"/>
    <p:sldId id="286" r:id="rId26"/>
    <p:sldId id="25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D61"/>
    <a:srgbClr val="757D83"/>
    <a:srgbClr val="00FF00"/>
    <a:srgbClr val="3C55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E5AD70-5223-4D39-B050-3676D6CA409D}" v="62" dt="2023-06-20T01:05:23.265"/>
    <p1510:client id="{826DF514-4C82-83FF-411F-399C3873671D}" v="4051" vWet="4054" dt="2023-06-20T00:51:12.495"/>
    <p1510:client id="{EE2C6EF0-6197-5ACB-6E9E-242766141C8F}" v="40" dt="2023-06-19T16:57:23.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39166-B81A-4F75-8FE2-ADD031987018}" type="doc">
      <dgm:prSet loTypeId="urn:microsoft.com/office/officeart/2018/2/layout/IconLabelList" loCatId="icon" qsTypeId="urn:microsoft.com/office/officeart/2005/8/quickstyle/simple1" qsCatId="simple" csTypeId="urn:microsoft.com/office/officeart/2005/8/colors/colorful4" csCatId="colorful" phldr="1"/>
      <dgm:spPr/>
      <dgm:t>
        <a:bodyPr/>
        <a:lstStyle/>
        <a:p>
          <a:endParaRPr lang="en-US"/>
        </a:p>
      </dgm:t>
    </dgm:pt>
    <dgm:pt modelId="{E67585B9-26C9-48F2-A58B-7EBE2FD66A9F}">
      <dgm:prSet custT="1"/>
      <dgm:spPr/>
      <dgm:t>
        <a:bodyPr/>
        <a:lstStyle/>
        <a:p>
          <a:pPr>
            <a:lnSpc>
              <a:spcPct val="100000"/>
            </a:lnSpc>
          </a:pPr>
          <a:r>
            <a:rPr lang="en-GB" sz="2000" kern="1200">
              <a:solidFill>
                <a:srgbClr val="5C5D61"/>
              </a:solidFill>
              <a:latin typeface="Arial" panose="020B0604020202020204" pitchFamily="34" charset="0"/>
              <a:ea typeface="+mn-ea"/>
              <a:cs typeface="Arial" panose="020B0604020202020204" pitchFamily="34" charset="0"/>
            </a:rPr>
            <a:t>Listen to what the issue is and the person's concerns.</a:t>
          </a:r>
          <a:endParaRPr lang="en-US" sz="2000" kern="1200">
            <a:solidFill>
              <a:srgbClr val="5C5D61"/>
            </a:solidFill>
            <a:latin typeface="Arial" panose="020B0604020202020204" pitchFamily="34" charset="0"/>
            <a:ea typeface="+mn-ea"/>
            <a:cs typeface="Arial" panose="020B0604020202020204" pitchFamily="34" charset="0"/>
          </a:endParaRPr>
        </a:p>
      </dgm:t>
    </dgm:pt>
    <dgm:pt modelId="{1AF368F7-5E6B-421C-8946-7D4905ACB072}" type="parTrans" cxnId="{1BC2E68B-3C6C-42CE-A597-81F0438A5E23}">
      <dgm:prSet/>
      <dgm:spPr/>
      <dgm:t>
        <a:bodyPr/>
        <a:lstStyle/>
        <a:p>
          <a:endParaRPr lang="en-US" sz="3200"/>
        </a:p>
      </dgm:t>
    </dgm:pt>
    <dgm:pt modelId="{144C3508-FEFA-44CA-ACED-610F6FE91470}" type="sibTrans" cxnId="{1BC2E68B-3C6C-42CE-A597-81F0438A5E23}">
      <dgm:prSet/>
      <dgm:spPr/>
      <dgm:t>
        <a:bodyPr/>
        <a:lstStyle/>
        <a:p>
          <a:endParaRPr lang="en-US" sz="3200"/>
        </a:p>
      </dgm:t>
    </dgm:pt>
    <dgm:pt modelId="{EABB3875-FDA7-4120-B98E-CD9B572E2B4F}">
      <dgm:prSet custT="1"/>
      <dgm:spPr/>
      <dgm:t>
        <a:bodyPr/>
        <a:lstStyle/>
        <a:p>
          <a:pPr marL="0" lvl="0" indent="0" algn="ctr" defTabSz="1066800">
            <a:lnSpc>
              <a:spcPct val="100000"/>
            </a:lnSpc>
            <a:spcBef>
              <a:spcPct val="0"/>
            </a:spcBef>
            <a:spcAft>
              <a:spcPct val="35000"/>
            </a:spcAft>
            <a:buNone/>
          </a:pPr>
          <a:r>
            <a:rPr lang="en-GB" sz="2000" kern="1200">
              <a:solidFill>
                <a:srgbClr val="5C5D61"/>
              </a:solidFill>
              <a:latin typeface="Arial" panose="020B0604020202020204" pitchFamily="34" charset="0"/>
              <a:ea typeface="+mn-ea"/>
              <a:cs typeface="Arial" panose="020B0604020202020204" pitchFamily="34" charset="0"/>
            </a:rPr>
            <a:t>Offer reflective comments to show that you have heard what their concerns are.</a:t>
          </a:r>
          <a:endParaRPr lang="en-US" sz="2000" kern="1200">
            <a:solidFill>
              <a:srgbClr val="5C5D61"/>
            </a:solidFill>
            <a:latin typeface="Arial" panose="020B0604020202020204" pitchFamily="34" charset="0"/>
            <a:ea typeface="+mn-ea"/>
            <a:cs typeface="Arial" panose="020B0604020202020204" pitchFamily="34" charset="0"/>
          </a:endParaRPr>
        </a:p>
      </dgm:t>
    </dgm:pt>
    <dgm:pt modelId="{0F5F36F7-3BA3-49D8-A68F-FC54F30A1920}" type="parTrans" cxnId="{83C65211-38CC-42C9-84EC-2A2229D1F7F3}">
      <dgm:prSet/>
      <dgm:spPr/>
      <dgm:t>
        <a:bodyPr/>
        <a:lstStyle/>
        <a:p>
          <a:endParaRPr lang="en-US" sz="3200"/>
        </a:p>
      </dgm:t>
    </dgm:pt>
    <dgm:pt modelId="{D63737D0-FDA9-4763-8748-FCC1E84F1E70}" type="sibTrans" cxnId="{83C65211-38CC-42C9-84EC-2A2229D1F7F3}">
      <dgm:prSet/>
      <dgm:spPr/>
      <dgm:t>
        <a:bodyPr/>
        <a:lstStyle/>
        <a:p>
          <a:endParaRPr lang="en-US" sz="3200"/>
        </a:p>
      </dgm:t>
    </dgm:pt>
    <dgm:pt modelId="{EF7EB87B-BBE0-4733-948A-4B08B4F63BD0}">
      <dgm:prSet custT="1"/>
      <dgm:spPr/>
      <dgm:t>
        <a:bodyPr/>
        <a:lstStyle/>
        <a:p>
          <a:pPr marL="0" lvl="0" indent="0" algn="ctr" defTabSz="1066800">
            <a:lnSpc>
              <a:spcPct val="100000"/>
            </a:lnSpc>
            <a:spcBef>
              <a:spcPct val="0"/>
            </a:spcBef>
            <a:spcAft>
              <a:spcPct val="35000"/>
            </a:spcAft>
            <a:buNone/>
          </a:pPr>
          <a:r>
            <a:rPr lang="en-GB" sz="2000" kern="1200">
              <a:solidFill>
                <a:srgbClr val="5C5D61"/>
              </a:solidFill>
              <a:latin typeface="Arial" panose="020B0604020202020204" pitchFamily="34" charset="0"/>
              <a:ea typeface="+mn-ea"/>
              <a:cs typeface="Arial" panose="020B0604020202020204" pitchFamily="34" charset="0"/>
            </a:rPr>
            <a:t>Wait until the person has released their frustration and explained how they are feeling.</a:t>
          </a:r>
          <a:endParaRPr lang="en-US" sz="2000" kern="1200">
            <a:solidFill>
              <a:srgbClr val="5C5D61"/>
            </a:solidFill>
            <a:latin typeface="Arial" panose="020B0604020202020204" pitchFamily="34" charset="0"/>
            <a:ea typeface="+mn-ea"/>
            <a:cs typeface="Arial" panose="020B0604020202020204" pitchFamily="34" charset="0"/>
          </a:endParaRPr>
        </a:p>
      </dgm:t>
    </dgm:pt>
    <dgm:pt modelId="{3E470C9C-C2FC-4939-AB3B-00091E42320E}" type="parTrans" cxnId="{5FD3EED7-27A3-4AFF-8130-7FD9EEFE8EB9}">
      <dgm:prSet/>
      <dgm:spPr/>
      <dgm:t>
        <a:bodyPr/>
        <a:lstStyle/>
        <a:p>
          <a:endParaRPr lang="en-US" sz="3200"/>
        </a:p>
      </dgm:t>
    </dgm:pt>
    <dgm:pt modelId="{D92EA316-63B8-4AFD-B41C-7D7D5F342502}" type="sibTrans" cxnId="{5FD3EED7-27A3-4AFF-8130-7FD9EEFE8EB9}">
      <dgm:prSet/>
      <dgm:spPr/>
      <dgm:t>
        <a:bodyPr/>
        <a:lstStyle/>
        <a:p>
          <a:endParaRPr lang="en-US" sz="3200"/>
        </a:p>
      </dgm:t>
    </dgm:pt>
    <dgm:pt modelId="{DD046467-6517-49DF-B613-0288E2D91DA5}">
      <dgm:prSet custT="1"/>
      <dgm:spPr/>
      <dgm:t>
        <a:bodyPr/>
        <a:lstStyle/>
        <a:p>
          <a:pPr marL="0" lvl="0" indent="0" algn="ctr" defTabSz="1066800">
            <a:lnSpc>
              <a:spcPct val="100000"/>
            </a:lnSpc>
            <a:spcBef>
              <a:spcPct val="0"/>
            </a:spcBef>
            <a:spcAft>
              <a:spcPct val="35000"/>
            </a:spcAft>
            <a:buNone/>
          </a:pPr>
          <a:r>
            <a:rPr lang="en-GB" sz="2000" kern="1200">
              <a:solidFill>
                <a:srgbClr val="5C5D61"/>
              </a:solidFill>
              <a:latin typeface="Arial" panose="020B0604020202020204" pitchFamily="34" charset="0"/>
              <a:ea typeface="+mn-ea"/>
              <a:cs typeface="Arial" panose="020B0604020202020204" pitchFamily="34" charset="0"/>
            </a:rPr>
            <a:t>Look and maintain appropriate eye contact to connect with the person</a:t>
          </a:r>
          <a:r>
            <a:rPr lang="en-GB" sz="2400" kern="1200">
              <a:solidFill>
                <a:srgbClr val="5C5D61"/>
              </a:solidFill>
              <a:latin typeface="Arial" panose="020B0604020202020204" pitchFamily="34" charset="0"/>
              <a:ea typeface="+mn-ea"/>
              <a:cs typeface="Arial" panose="020B0604020202020204" pitchFamily="34" charset="0"/>
            </a:rPr>
            <a:t>.</a:t>
          </a:r>
          <a:endParaRPr lang="en-US" sz="2400" kern="1200">
            <a:solidFill>
              <a:srgbClr val="5C5D61"/>
            </a:solidFill>
            <a:latin typeface="Arial" panose="020B0604020202020204" pitchFamily="34" charset="0"/>
            <a:ea typeface="+mn-ea"/>
            <a:cs typeface="Arial" panose="020B0604020202020204" pitchFamily="34" charset="0"/>
          </a:endParaRPr>
        </a:p>
      </dgm:t>
    </dgm:pt>
    <dgm:pt modelId="{0C497216-5090-4267-9DF9-09ACCEE0C562}" type="sibTrans" cxnId="{6F1E75C4-2BE2-4227-9F21-6CFD2C2BC3AA}">
      <dgm:prSet/>
      <dgm:spPr/>
      <dgm:t>
        <a:bodyPr/>
        <a:lstStyle/>
        <a:p>
          <a:endParaRPr lang="en-US" sz="3200"/>
        </a:p>
      </dgm:t>
    </dgm:pt>
    <dgm:pt modelId="{B3E43531-9790-47E9-98DA-24DC8F378D8B}" type="parTrans" cxnId="{6F1E75C4-2BE2-4227-9F21-6CFD2C2BC3AA}">
      <dgm:prSet/>
      <dgm:spPr/>
      <dgm:t>
        <a:bodyPr/>
        <a:lstStyle/>
        <a:p>
          <a:endParaRPr lang="en-US" sz="3200"/>
        </a:p>
      </dgm:t>
    </dgm:pt>
    <dgm:pt modelId="{D9AF5A50-5711-4D70-8546-7FB7CC41D591}">
      <dgm:prSet custT="1"/>
      <dgm:spPr/>
      <dgm:t>
        <a:bodyPr/>
        <a:lstStyle/>
        <a:p>
          <a:pPr marL="0" lvl="0" indent="0" algn="ctr" defTabSz="1066800">
            <a:lnSpc>
              <a:spcPct val="100000"/>
            </a:lnSpc>
            <a:spcBef>
              <a:spcPct val="0"/>
            </a:spcBef>
            <a:spcAft>
              <a:spcPct val="35000"/>
            </a:spcAft>
            <a:buNone/>
          </a:pPr>
          <a:r>
            <a:rPr lang="en-GB" sz="2000" kern="1200">
              <a:solidFill>
                <a:srgbClr val="5C5D61"/>
              </a:solidFill>
              <a:latin typeface="Arial" panose="020B0604020202020204" pitchFamily="34" charset="0"/>
              <a:ea typeface="+mn-ea"/>
              <a:cs typeface="Arial" panose="020B0604020202020204" pitchFamily="34" charset="0"/>
            </a:rPr>
            <a:t>Express empathy to show you have understood. Don’t get angry, triggered or provoked. </a:t>
          </a:r>
          <a:endParaRPr lang="en-US" sz="2000" kern="1200">
            <a:solidFill>
              <a:srgbClr val="5C5D61"/>
            </a:solidFill>
            <a:latin typeface="Arial" panose="020B0604020202020204" pitchFamily="34" charset="0"/>
            <a:ea typeface="+mn-ea"/>
            <a:cs typeface="Arial" panose="020B0604020202020204" pitchFamily="34" charset="0"/>
          </a:endParaRPr>
        </a:p>
      </dgm:t>
    </dgm:pt>
    <dgm:pt modelId="{BDF2AEAC-D13A-452E-96FA-1B32825E1813}" type="sibTrans" cxnId="{600A411B-6DCA-4A13-BEE4-1951E55EC934}">
      <dgm:prSet/>
      <dgm:spPr/>
      <dgm:t>
        <a:bodyPr/>
        <a:lstStyle/>
        <a:p>
          <a:endParaRPr lang="en-US" sz="3200"/>
        </a:p>
      </dgm:t>
    </dgm:pt>
    <dgm:pt modelId="{8032C815-8B16-4521-A759-E2D7D72E1B31}" type="parTrans" cxnId="{600A411B-6DCA-4A13-BEE4-1951E55EC934}">
      <dgm:prSet/>
      <dgm:spPr/>
      <dgm:t>
        <a:bodyPr/>
        <a:lstStyle/>
        <a:p>
          <a:endParaRPr lang="en-US" sz="3200"/>
        </a:p>
      </dgm:t>
    </dgm:pt>
    <dgm:pt modelId="{5A39E360-8009-4A94-9338-69812B4B2453}">
      <dgm:prSet custT="1"/>
      <dgm:spPr/>
      <dgm:t>
        <a:bodyPr/>
        <a:lstStyle/>
        <a:p>
          <a:pPr marL="0" lvl="0" indent="0" algn="ctr" defTabSz="1066800">
            <a:lnSpc>
              <a:spcPct val="100000"/>
            </a:lnSpc>
            <a:spcBef>
              <a:spcPct val="0"/>
            </a:spcBef>
            <a:spcAft>
              <a:spcPct val="35000"/>
            </a:spcAft>
            <a:buNone/>
          </a:pPr>
          <a:r>
            <a:rPr lang="en-GB" sz="2000" kern="1200">
              <a:solidFill>
                <a:srgbClr val="5C5D61"/>
              </a:solidFill>
              <a:latin typeface="Arial" panose="020B0604020202020204" pitchFamily="34" charset="0"/>
              <a:ea typeface="+mn-ea"/>
              <a:cs typeface="Arial" panose="020B0604020202020204" pitchFamily="34" charset="0"/>
            </a:rPr>
            <a:t>Confirm that you are listening and have understood.</a:t>
          </a:r>
          <a:endParaRPr lang="en-US" sz="2000" kern="1200">
            <a:solidFill>
              <a:srgbClr val="5C5D61"/>
            </a:solidFill>
            <a:latin typeface="Arial" panose="020B0604020202020204" pitchFamily="34" charset="0"/>
            <a:ea typeface="+mn-ea"/>
            <a:cs typeface="Arial" panose="020B0604020202020204" pitchFamily="34" charset="0"/>
          </a:endParaRPr>
        </a:p>
      </dgm:t>
    </dgm:pt>
    <dgm:pt modelId="{30F677E1-52DC-4D7D-BABE-AC2AC24C2061}" type="sibTrans" cxnId="{652645FB-5700-4921-B8D3-AC6F81ABF54D}">
      <dgm:prSet/>
      <dgm:spPr/>
      <dgm:t>
        <a:bodyPr/>
        <a:lstStyle/>
        <a:p>
          <a:endParaRPr lang="en-US" sz="3200"/>
        </a:p>
      </dgm:t>
    </dgm:pt>
    <dgm:pt modelId="{A53F7993-38B8-4FD8-B12E-2FD5D59E0EBC}" type="parTrans" cxnId="{652645FB-5700-4921-B8D3-AC6F81ABF54D}">
      <dgm:prSet/>
      <dgm:spPr/>
      <dgm:t>
        <a:bodyPr/>
        <a:lstStyle/>
        <a:p>
          <a:endParaRPr lang="en-US" sz="3200"/>
        </a:p>
      </dgm:t>
    </dgm:pt>
    <dgm:pt modelId="{E77BE11C-9A09-4995-A8C0-1BE148B80986}" type="pres">
      <dgm:prSet presAssocID="{CF039166-B81A-4F75-8FE2-ADD031987018}" presName="root" presStyleCnt="0">
        <dgm:presLayoutVars>
          <dgm:dir/>
          <dgm:resizeHandles val="exact"/>
        </dgm:presLayoutVars>
      </dgm:prSet>
      <dgm:spPr/>
    </dgm:pt>
    <dgm:pt modelId="{6195CAA0-55B9-45DB-9BB4-2EDAABCF5F02}" type="pres">
      <dgm:prSet presAssocID="{E67585B9-26C9-48F2-A58B-7EBE2FD66A9F}" presName="compNode" presStyleCnt="0"/>
      <dgm:spPr/>
    </dgm:pt>
    <dgm:pt modelId="{A21867C8-5C35-4903-A648-F31F39D58814}" type="pres">
      <dgm:prSet presAssocID="{E67585B9-26C9-48F2-A58B-7EBE2FD66A9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r"/>
        </a:ext>
      </dgm:extLst>
    </dgm:pt>
    <dgm:pt modelId="{98C79F51-5E4D-4A46-B943-C0FA8C884EBC}" type="pres">
      <dgm:prSet presAssocID="{E67585B9-26C9-48F2-A58B-7EBE2FD66A9F}" presName="spaceRect" presStyleCnt="0"/>
      <dgm:spPr/>
    </dgm:pt>
    <dgm:pt modelId="{36D7690E-91E0-49E0-B390-070255BF78DE}" type="pres">
      <dgm:prSet presAssocID="{E67585B9-26C9-48F2-A58B-7EBE2FD66A9F}" presName="textRect" presStyleLbl="revTx" presStyleIdx="0" presStyleCnt="6">
        <dgm:presLayoutVars>
          <dgm:chMax val="1"/>
          <dgm:chPref val="1"/>
        </dgm:presLayoutVars>
      </dgm:prSet>
      <dgm:spPr/>
    </dgm:pt>
    <dgm:pt modelId="{FCB90882-F916-472E-BEFB-0B902D421193}" type="pres">
      <dgm:prSet presAssocID="{144C3508-FEFA-44CA-ACED-610F6FE91470}" presName="sibTrans" presStyleCnt="0"/>
      <dgm:spPr/>
    </dgm:pt>
    <dgm:pt modelId="{E6401169-0138-4564-93C2-AC97D7F08983}" type="pres">
      <dgm:prSet presAssocID="{EABB3875-FDA7-4120-B98E-CD9B572E2B4F}" presName="compNode" presStyleCnt="0"/>
      <dgm:spPr/>
    </dgm:pt>
    <dgm:pt modelId="{4E688A54-CB74-40F4-B7D9-1BACF897254F}" type="pres">
      <dgm:prSet presAssocID="{EABB3875-FDA7-4120-B98E-CD9B572E2B4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94993778-0259-479F-AFE8-B33112214963}" type="pres">
      <dgm:prSet presAssocID="{EABB3875-FDA7-4120-B98E-CD9B572E2B4F}" presName="spaceRect" presStyleCnt="0"/>
      <dgm:spPr/>
    </dgm:pt>
    <dgm:pt modelId="{A236F75F-CB1A-49EE-9BC9-8796D8770492}" type="pres">
      <dgm:prSet presAssocID="{EABB3875-FDA7-4120-B98E-CD9B572E2B4F}" presName="textRect" presStyleLbl="revTx" presStyleIdx="1" presStyleCnt="6">
        <dgm:presLayoutVars>
          <dgm:chMax val="1"/>
          <dgm:chPref val="1"/>
        </dgm:presLayoutVars>
      </dgm:prSet>
      <dgm:spPr/>
    </dgm:pt>
    <dgm:pt modelId="{9BF169F0-5E5F-45A2-88E8-32A6D78200E1}" type="pres">
      <dgm:prSet presAssocID="{D63737D0-FDA9-4763-8748-FCC1E84F1E70}" presName="sibTrans" presStyleCnt="0"/>
      <dgm:spPr/>
    </dgm:pt>
    <dgm:pt modelId="{19D2FDC2-14BC-497D-87B3-55F6F3D36A70}" type="pres">
      <dgm:prSet presAssocID="{EF7EB87B-BBE0-4733-948A-4B08B4F63BD0}" presName="compNode" presStyleCnt="0"/>
      <dgm:spPr/>
    </dgm:pt>
    <dgm:pt modelId="{7FDD5D22-44AA-41BC-8BE4-E72858C2A164}" type="pres">
      <dgm:prSet presAssocID="{EF7EB87B-BBE0-4733-948A-4B08B4F63BD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fused Person"/>
        </a:ext>
      </dgm:extLst>
    </dgm:pt>
    <dgm:pt modelId="{AD648A77-7BF2-456D-A357-B6DED5F1768B}" type="pres">
      <dgm:prSet presAssocID="{EF7EB87B-BBE0-4733-948A-4B08B4F63BD0}" presName="spaceRect" presStyleCnt="0"/>
      <dgm:spPr/>
    </dgm:pt>
    <dgm:pt modelId="{E9FE8983-BF1D-4122-B735-8898AB2D7C14}" type="pres">
      <dgm:prSet presAssocID="{EF7EB87B-BBE0-4733-948A-4B08B4F63BD0}" presName="textRect" presStyleLbl="revTx" presStyleIdx="2" presStyleCnt="6">
        <dgm:presLayoutVars>
          <dgm:chMax val="1"/>
          <dgm:chPref val="1"/>
        </dgm:presLayoutVars>
      </dgm:prSet>
      <dgm:spPr/>
    </dgm:pt>
    <dgm:pt modelId="{6269A642-E6D2-4512-8810-89078F6F0B6C}" type="pres">
      <dgm:prSet presAssocID="{D92EA316-63B8-4AFD-B41C-7D7D5F342502}" presName="sibTrans" presStyleCnt="0"/>
      <dgm:spPr/>
    </dgm:pt>
    <dgm:pt modelId="{B0136921-D4F1-403C-85BE-DE5F1C60B9B1}" type="pres">
      <dgm:prSet presAssocID="{DD046467-6517-49DF-B613-0288E2D91DA5}" presName="compNode" presStyleCnt="0"/>
      <dgm:spPr/>
    </dgm:pt>
    <dgm:pt modelId="{D81C929A-FD2A-47BE-AE5B-A07388510F8D}" type="pres">
      <dgm:prSet presAssocID="{DD046467-6517-49DF-B613-0288E2D91DA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yes"/>
        </a:ext>
      </dgm:extLst>
    </dgm:pt>
    <dgm:pt modelId="{A24C07C0-8713-41FF-86D0-4D1183B377AD}" type="pres">
      <dgm:prSet presAssocID="{DD046467-6517-49DF-B613-0288E2D91DA5}" presName="spaceRect" presStyleCnt="0"/>
      <dgm:spPr/>
    </dgm:pt>
    <dgm:pt modelId="{BE8A6697-504D-45A3-B696-988AF2E6EC66}" type="pres">
      <dgm:prSet presAssocID="{DD046467-6517-49DF-B613-0288E2D91DA5}" presName="textRect" presStyleLbl="revTx" presStyleIdx="3" presStyleCnt="6">
        <dgm:presLayoutVars>
          <dgm:chMax val="1"/>
          <dgm:chPref val="1"/>
        </dgm:presLayoutVars>
      </dgm:prSet>
      <dgm:spPr/>
    </dgm:pt>
    <dgm:pt modelId="{D7D19118-8F41-4B92-B18A-8DF40D5C3C0A}" type="pres">
      <dgm:prSet presAssocID="{0C497216-5090-4267-9DF9-09ACCEE0C562}" presName="sibTrans" presStyleCnt="0"/>
      <dgm:spPr/>
    </dgm:pt>
    <dgm:pt modelId="{DBB4DA06-CC8D-4F88-ACBB-4645FF16D7B6}" type="pres">
      <dgm:prSet presAssocID="{5A39E360-8009-4A94-9338-69812B4B2453}" presName="compNode" presStyleCnt="0"/>
      <dgm:spPr/>
    </dgm:pt>
    <dgm:pt modelId="{7F19D4A0-786C-43EC-9A9A-09FAEAB25C90}" type="pres">
      <dgm:prSet presAssocID="{5A39E360-8009-4A94-9338-69812B4B245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eaf"/>
        </a:ext>
      </dgm:extLst>
    </dgm:pt>
    <dgm:pt modelId="{0D4EEEFE-0A41-42B7-95CF-09B09D7766B0}" type="pres">
      <dgm:prSet presAssocID="{5A39E360-8009-4A94-9338-69812B4B2453}" presName="spaceRect" presStyleCnt="0"/>
      <dgm:spPr/>
    </dgm:pt>
    <dgm:pt modelId="{D6A0DC81-4A70-4312-A3D9-D307E0EDBA38}" type="pres">
      <dgm:prSet presAssocID="{5A39E360-8009-4A94-9338-69812B4B2453}" presName="textRect" presStyleLbl="revTx" presStyleIdx="4" presStyleCnt="6">
        <dgm:presLayoutVars>
          <dgm:chMax val="1"/>
          <dgm:chPref val="1"/>
        </dgm:presLayoutVars>
      </dgm:prSet>
      <dgm:spPr/>
    </dgm:pt>
    <dgm:pt modelId="{9F133013-72CF-4ECA-8129-50303DB11C99}" type="pres">
      <dgm:prSet presAssocID="{30F677E1-52DC-4D7D-BABE-AC2AC24C2061}" presName="sibTrans" presStyleCnt="0"/>
      <dgm:spPr/>
    </dgm:pt>
    <dgm:pt modelId="{09201AC0-453E-4FFF-896A-FD6CADC6F9E3}" type="pres">
      <dgm:prSet presAssocID="{D9AF5A50-5711-4D70-8546-7FB7CC41D591}" presName="compNode" presStyleCnt="0"/>
      <dgm:spPr/>
    </dgm:pt>
    <dgm:pt modelId="{17CA3C70-9381-4903-8BB2-7D4ACFF03CF0}" type="pres">
      <dgm:prSet presAssocID="{D9AF5A50-5711-4D70-8546-7FB7CC41D59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Nervous Face with Solid Fill"/>
        </a:ext>
      </dgm:extLst>
    </dgm:pt>
    <dgm:pt modelId="{29E54085-D494-43E1-B872-27F9FEBDB27F}" type="pres">
      <dgm:prSet presAssocID="{D9AF5A50-5711-4D70-8546-7FB7CC41D591}" presName="spaceRect" presStyleCnt="0"/>
      <dgm:spPr/>
    </dgm:pt>
    <dgm:pt modelId="{B58C37D4-376C-4BBD-ADB1-CEB27422715C}" type="pres">
      <dgm:prSet presAssocID="{D9AF5A50-5711-4D70-8546-7FB7CC41D591}" presName="textRect" presStyleLbl="revTx" presStyleIdx="5" presStyleCnt="6">
        <dgm:presLayoutVars>
          <dgm:chMax val="1"/>
          <dgm:chPref val="1"/>
        </dgm:presLayoutVars>
      </dgm:prSet>
      <dgm:spPr/>
    </dgm:pt>
  </dgm:ptLst>
  <dgm:cxnLst>
    <dgm:cxn modelId="{83C65211-38CC-42C9-84EC-2A2229D1F7F3}" srcId="{CF039166-B81A-4F75-8FE2-ADD031987018}" destId="{EABB3875-FDA7-4120-B98E-CD9B572E2B4F}" srcOrd="1" destOrd="0" parTransId="{0F5F36F7-3BA3-49D8-A68F-FC54F30A1920}" sibTransId="{D63737D0-FDA9-4763-8748-FCC1E84F1E70}"/>
    <dgm:cxn modelId="{600A411B-6DCA-4A13-BEE4-1951E55EC934}" srcId="{CF039166-B81A-4F75-8FE2-ADD031987018}" destId="{D9AF5A50-5711-4D70-8546-7FB7CC41D591}" srcOrd="5" destOrd="0" parTransId="{8032C815-8B16-4521-A759-E2D7D72E1B31}" sibTransId="{BDF2AEAC-D13A-452E-96FA-1B32825E1813}"/>
    <dgm:cxn modelId="{8E38E14A-3013-4837-BBBB-56A391C836C6}" type="presOf" srcId="{CF039166-B81A-4F75-8FE2-ADD031987018}" destId="{E77BE11C-9A09-4995-A8C0-1BE148B80986}" srcOrd="0" destOrd="0" presId="urn:microsoft.com/office/officeart/2018/2/layout/IconLabelList"/>
    <dgm:cxn modelId="{49BB2B52-351B-4522-9E11-6926D3E1DBD0}" type="presOf" srcId="{E67585B9-26C9-48F2-A58B-7EBE2FD66A9F}" destId="{36D7690E-91E0-49E0-B390-070255BF78DE}" srcOrd="0" destOrd="0" presId="urn:microsoft.com/office/officeart/2018/2/layout/IconLabelList"/>
    <dgm:cxn modelId="{72FD957D-34A3-43E5-A6F9-FBF475AE40A8}" type="presOf" srcId="{5A39E360-8009-4A94-9338-69812B4B2453}" destId="{D6A0DC81-4A70-4312-A3D9-D307E0EDBA38}" srcOrd="0" destOrd="0" presId="urn:microsoft.com/office/officeart/2018/2/layout/IconLabelList"/>
    <dgm:cxn modelId="{1BC2E68B-3C6C-42CE-A597-81F0438A5E23}" srcId="{CF039166-B81A-4F75-8FE2-ADD031987018}" destId="{E67585B9-26C9-48F2-A58B-7EBE2FD66A9F}" srcOrd="0" destOrd="0" parTransId="{1AF368F7-5E6B-421C-8946-7D4905ACB072}" sibTransId="{144C3508-FEFA-44CA-ACED-610F6FE91470}"/>
    <dgm:cxn modelId="{A7EEDD90-8FB1-463E-B519-C1DD98D56C0A}" type="presOf" srcId="{D9AF5A50-5711-4D70-8546-7FB7CC41D591}" destId="{B58C37D4-376C-4BBD-ADB1-CEB27422715C}" srcOrd="0" destOrd="0" presId="urn:microsoft.com/office/officeart/2018/2/layout/IconLabelList"/>
    <dgm:cxn modelId="{E9079491-B66C-4B49-9CAE-CA4C52BF95E1}" type="presOf" srcId="{EABB3875-FDA7-4120-B98E-CD9B572E2B4F}" destId="{A236F75F-CB1A-49EE-9BC9-8796D8770492}" srcOrd="0" destOrd="0" presId="urn:microsoft.com/office/officeart/2018/2/layout/IconLabelList"/>
    <dgm:cxn modelId="{D884F5AB-52C4-47CF-AC2D-A166997F11D7}" type="presOf" srcId="{EF7EB87B-BBE0-4733-948A-4B08B4F63BD0}" destId="{E9FE8983-BF1D-4122-B735-8898AB2D7C14}" srcOrd="0" destOrd="0" presId="urn:microsoft.com/office/officeart/2018/2/layout/IconLabelList"/>
    <dgm:cxn modelId="{6F1E75C4-2BE2-4227-9F21-6CFD2C2BC3AA}" srcId="{CF039166-B81A-4F75-8FE2-ADD031987018}" destId="{DD046467-6517-49DF-B613-0288E2D91DA5}" srcOrd="3" destOrd="0" parTransId="{B3E43531-9790-47E9-98DA-24DC8F378D8B}" sibTransId="{0C497216-5090-4267-9DF9-09ACCEE0C562}"/>
    <dgm:cxn modelId="{FE6D12CD-1F3C-4F5D-8A58-6C80713F3984}" type="presOf" srcId="{DD046467-6517-49DF-B613-0288E2D91DA5}" destId="{BE8A6697-504D-45A3-B696-988AF2E6EC66}" srcOrd="0" destOrd="0" presId="urn:microsoft.com/office/officeart/2018/2/layout/IconLabelList"/>
    <dgm:cxn modelId="{5FD3EED7-27A3-4AFF-8130-7FD9EEFE8EB9}" srcId="{CF039166-B81A-4F75-8FE2-ADD031987018}" destId="{EF7EB87B-BBE0-4733-948A-4B08B4F63BD0}" srcOrd="2" destOrd="0" parTransId="{3E470C9C-C2FC-4939-AB3B-00091E42320E}" sibTransId="{D92EA316-63B8-4AFD-B41C-7D7D5F342502}"/>
    <dgm:cxn modelId="{652645FB-5700-4921-B8D3-AC6F81ABF54D}" srcId="{CF039166-B81A-4F75-8FE2-ADD031987018}" destId="{5A39E360-8009-4A94-9338-69812B4B2453}" srcOrd="4" destOrd="0" parTransId="{A53F7993-38B8-4FD8-B12E-2FD5D59E0EBC}" sibTransId="{30F677E1-52DC-4D7D-BABE-AC2AC24C2061}"/>
    <dgm:cxn modelId="{28147785-F4F2-431C-A8F2-0126D88EB5EF}" type="presParOf" srcId="{E77BE11C-9A09-4995-A8C0-1BE148B80986}" destId="{6195CAA0-55B9-45DB-9BB4-2EDAABCF5F02}" srcOrd="0" destOrd="0" presId="urn:microsoft.com/office/officeart/2018/2/layout/IconLabelList"/>
    <dgm:cxn modelId="{7C1A055F-19C6-4BF1-A1E2-F4C548A98249}" type="presParOf" srcId="{6195CAA0-55B9-45DB-9BB4-2EDAABCF5F02}" destId="{A21867C8-5C35-4903-A648-F31F39D58814}" srcOrd="0" destOrd="0" presId="urn:microsoft.com/office/officeart/2018/2/layout/IconLabelList"/>
    <dgm:cxn modelId="{B842AC71-B102-49B3-9BB1-17344DAAA5B5}" type="presParOf" srcId="{6195CAA0-55B9-45DB-9BB4-2EDAABCF5F02}" destId="{98C79F51-5E4D-4A46-B943-C0FA8C884EBC}" srcOrd="1" destOrd="0" presId="urn:microsoft.com/office/officeart/2018/2/layout/IconLabelList"/>
    <dgm:cxn modelId="{6594C6AD-A8C1-4728-846D-953ED3FBD593}" type="presParOf" srcId="{6195CAA0-55B9-45DB-9BB4-2EDAABCF5F02}" destId="{36D7690E-91E0-49E0-B390-070255BF78DE}" srcOrd="2" destOrd="0" presId="urn:microsoft.com/office/officeart/2018/2/layout/IconLabelList"/>
    <dgm:cxn modelId="{7B0EDB32-0C8D-4056-8E3D-C0ADFF2E1048}" type="presParOf" srcId="{E77BE11C-9A09-4995-A8C0-1BE148B80986}" destId="{FCB90882-F916-472E-BEFB-0B902D421193}" srcOrd="1" destOrd="0" presId="urn:microsoft.com/office/officeart/2018/2/layout/IconLabelList"/>
    <dgm:cxn modelId="{223AED0B-C18E-4924-8115-AA70B04C2C51}" type="presParOf" srcId="{E77BE11C-9A09-4995-A8C0-1BE148B80986}" destId="{E6401169-0138-4564-93C2-AC97D7F08983}" srcOrd="2" destOrd="0" presId="urn:microsoft.com/office/officeart/2018/2/layout/IconLabelList"/>
    <dgm:cxn modelId="{2528C475-339D-491C-B82D-C539C11F3C03}" type="presParOf" srcId="{E6401169-0138-4564-93C2-AC97D7F08983}" destId="{4E688A54-CB74-40F4-B7D9-1BACF897254F}" srcOrd="0" destOrd="0" presId="urn:microsoft.com/office/officeart/2018/2/layout/IconLabelList"/>
    <dgm:cxn modelId="{9D88B8B0-3E2C-46FB-BDF2-3AB7D9DCD375}" type="presParOf" srcId="{E6401169-0138-4564-93C2-AC97D7F08983}" destId="{94993778-0259-479F-AFE8-B33112214963}" srcOrd="1" destOrd="0" presId="urn:microsoft.com/office/officeart/2018/2/layout/IconLabelList"/>
    <dgm:cxn modelId="{AAC21B9B-1F40-4264-A06F-C274CBF2A1A7}" type="presParOf" srcId="{E6401169-0138-4564-93C2-AC97D7F08983}" destId="{A236F75F-CB1A-49EE-9BC9-8796D8770492}" srcOrd="2" destOrd="0" presId="urn:microsoft.com/office/officeart/2018/2/layout/IconLabelList"/>
    <dgm:cxn modelId="{43520FF0-1483-486C-9141-6FAC793064BF}" type="presParOf" srcId="{E77BE11C-9A09-4995-A8C0-1BE148B80986}" destId="{9BF169F0-5E5F-45A2-88E8-32A6D78200E1}" srcOrd="3" destOrd="0" presId="urn:microsoft.com/office/officeart/2018/2/layout/IconLabelList"/>
    <dgm:cxn modelId="{507C42C5-3C94-42E5-A8A9-8DF154DAC2BD}" type="presParOf" srcId="{E77BE11C-9A09-4995-A8C0-1BE148B80986}" destId="{19D2FDC2-14BC-497D-87B3-55F6F3D36A70}" srcOrd="4" destOrd="0" presId="urn:microsoft.com/office/officeart/2018/2/layout/IconLabelList"/>
    <dgm:cxn modelId="{CCACA916-A25F-430B-838F-15DA12A68EFC}" type="presParOf" srcId="{19D2FDC2-14BC-497D-87B3-55F6F3D36A70}" destId="{7FDD5D22-44AA-41BC-8BE4-E72858C2A164}" srcOrd="0" destOrd="0" presId="urn:microsoft.com/office/officeart/2018/2/layout/IconLabelList"/>
    <dgm:cxn modelId="{04EB8C32-1694-4E2B-870B-3505BAEADAE6}" type="presParOf" srcId="{19D2FDC2-14BC-497D-87B3-55F6F3D36A70}" destId="{AD648A77-7BF2-456D-A357-B6DED5F1768B}" srcOrd="1" destOrd="0" presId="urn:microsoft.com/office/officeart/2018/2/layout/IconLabelList"/>
    <dgm:cxn modelId="{A2CA042A-10E2-4E26-88C3-8F6FA2733A13}" type="presParOf" srcId="{19D2FDC2-14BC-497D-87B3-55F6F3D36A70}" destId="{E9FE8983-BF1D-4122-B735-8898AB2D7C14}" srcOrd="2" destOrd="0" presId="urn:microsoft.com/office/officeart/2018/2/layout/IconLabelList"/>
    <dgm:cxn modelId="{40DDF73A-4564-4BAB-80DB-73A47E528BC2}" type="presParOf" srcId="{E77BE11C-9A09-4995-A8C0-1BE148B80986}" destId="{6269A642-E6D2-4512-8810-89078F6F0B6C}" srcOrd="5" destOrd="0" presId="urn:microsoft.com/office/officeart/2018/2/layout/IconLabelList"/>
    <dgm:cxn modelId="{73FADAB3-D1D0-4CA4-9AC1-62DB3CE400CB}" type="presParOf" srcId="{E77BE11C-9A09-4995-A8C0-1BE148B80986}" destId="{B0136921-D4F1-403C-85BE-DE5F1C60B9B1}" srcOrd="6" destOrd="0" presId="urn:microsoft.com/office/officeart/2018/2/layout/IconLabelList"/>
    <dgm:cxn modelId="{DA75EDFF-85D0-45EA-A7A5-E12D7DEBA6AB}" type="presParOf" srcId="{B0136921-D4F1-403C-85BE-DE5F1C60B9B1}" destId="{D81C929A-FD2A-47BE-AE5B-A07388510F8D}" srcOrd="0" destOrd="0" presId="urn:microsoft.com/office/officeart/2018/2/layout/IconLabelList"/>
    <dgm:cxn modelId="{E435E184-A16B-442C-830A-C69480923635}" type="presParOf" srcId="{B0136921-D4F1-403C-85BE-DE5F1C60B9B1}" destId="{A24C07C0-8713-41FF-86D0-4D1183B377AD}" srcOrd="1" destOrd="0" presId="urn:microsoft.com/office/officeart/2018/2/layout/IconLabelList"/>
    <dgm:cxn modelId="{059AFEA5-06FC-4EB7-828A-411FBC135AEA}" type="presParOf" srcId="{B0136921-D4F1-403C-85BE-DE5F1C60B9B1}" destId="{BE8A6697-504D-45A3-B696-988AF2E6EC66}" srcOrd="2" destOrd="0" presId="urn:microsoft.com/office/officeart/2018/2/layout/IconLabelList"/>
    <dgm:cxn modelId="{77E59926-904C-4B4E-BBDD-DCDD2C835C23}" type="presParOf" srcId="{E77BE11C-9A09-4995-A8C0-1BE148B80986}" destId="{D7D19118-8F41-4B92-B18A-8DF40D5C3C0A}" srcOrd="7" destOrd="0" presId="urn:microsoft.com/office/officeart/2018/2/layout/IconLabelList"/>
    <dgm:cxn modelId="{E9FC4074-648E-4C94-BB0F-53F17998D7BA}" type="presParOf" srcId="{E77BE11C-9A09-4995-A8C0-1BE148B80986}" destId="{DBB4DA06-CC8D-4F88-ACBB-4645FF16D7B6}" srcOrd="8" destOrd="0" presId="urn:microsoft.com/office/officeart/2018/2/layout/IconLabelList"/>
    <dgm:cxn modelId="{20854D51-F9CB-4C5A-92ED-D178710098E0}" type="presParOf" srcId="{DBB4DA06-CC8D-4F88-ACBB-4645FF16D7B6}" destId="{7F19D4A0-786C-43EC-9A9A-09FAEAB25C90}" srcOrd="0" destOrd="0" presId="urn:microsoft.com/office/officeart/2018/2/layout/IconLabelList"/>
    <dgm:cxn modelId="{70DFAB3B-3999-45F2-8C21-7513D91E3146}" type="presParOf" srcId="{DBB4DA06-CC8D-4F88-ACBB-4645FF16D7B6}" destId="{0D4EEEFE-0A41-42B7-95CF-09B09D7766B0}" srcOrd="1" destOrd="0" presId="urn:microsoft.com/office/officeart/2018/2/layout/IconLabelList"/>
    <dgm:cxn modelId="{3A978590-56D6-4ACA-90D7-D5AF03D93240}" type="presParOf" srcId="{DBB4DA06-CC8D-4F88-ACBB-4645FF16D7B6}" destId="{D6A0DC81-4A70-4312-A3D9-D307E0EDBA38}" srcOrd="2" destOrd="0" presId="urn:microsoft.com/office/officeart/2018/2/layout/IconLabelList"/>
    <dgm:cxn modelId="{24345904-D0B0-4C00-BA8E-A4659828EAAD}" type="presParOf" srcId="{E77BE11C-9A09-4995-A8C0-1BE148B80986}" destId="{9F133013-72CF-4ECA-8129-50303DB11C99}" srcOrd="9" destOrd="0" presId="urn:microsoft.com/office/officeart/2018/2/layout/IconLabelList"/>
    <dgm:cxn modelId="{25F1DB8A-8872-4524-8216-7C5E75C3B65B}" type="presParOf" srcId="{E77BE11C-9A09-4995-A8C0-1BE148B80986}" destId="{09201AC0-453E-4FFF-896A-FD6CADC6F9E3}" srcOrd="10" destOrd="0" presId="urn:microsoft.com/office/officeart/2018/2/layout/IconLabelList"/>
    <dgm:cxn modelId="{70320DD2-F7A1-486D-85F7-088A014D8F35}" type="presParOf" srcId="{09201AC0-453E-4FFF-896A-FD6CADC6F9E3}" destId="{17CA3C70-9381-4903-8BB2-7D4ACFF03CF0}" srcOrd="0" destOrd="0" presId="urn:microsoft.com/office/officeart/2018/2/layout/IconLabelList"/>
    <dgm:cxn modelId="{6E07F038-E13A-407B-953C-82EB409B16FF}" type="presParOf" srcId="{09201AC0-453E-4FFF-896A-FD6CADC6F9E3}" destId="{29E54085-D494-43E1-B872-27F9FEBDB27F}" srcOrd="1" destOrd="0" presId="urn:microsoft.com/office/officeart/2018/2/layout/IconLabelList"/>
    <dgm:cxn modelId="{492569C4-ACF1-4873-A84E-324D1749755D}" type="presParOf" srcId="{09201AC0-453E-4FFF-896A-FD6CADC6F9E3}" destId="{B58C37D4-376C-4BBD-ADB1-CEB27422715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365D6-9968-45D3-B4CB-91EB13D42183}"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0A128CDA-1F8B-4042-AAC8-0A1A7D50CC8C}">
      <dgm:prSet custT="1"/>
      <dgm:spPr/>
      <dgm:t>
        <a:bodyPr/>
        <a:lstStyle/>
        <a:p>
          <a:r>
            <a:rPr lang="en-US" sz="2400">
              <a:solidFill>
                <a:srgbClr val="5C5D61"/>
              </a:solidFill>
              <a:latin typeface="Arial" panose="020B0604020202020204" pitchFamily="34" charset="0"/>
              <a:cs typeface="Arial" panose="020B0604020202020204" pitchFamily="34" charset="0"/>
            </a:rPr>
            <a:t>Establish</a:t>
          </a:r>
        </a:p>
      </dgm:t>
    </dgm:pt>
    <dgm:pt modelId="{A5ED914F-C389-42C1-B9BA-707B9CD0F766}" type="parTrans" cxnId="{31A39D10-AC87-4816-B424-B12C537F34FD}">
      <dgm:prSet/>
      <dgm:spPr/>
      <dgm:t>
        <a:bodyPr/>
        <a:lstStyle/>
        <a:p>
          <a:endParaRPr lang="en-US" sz="2000">
            <a:solidFill>
              <a:srgbClr val="5C5D61"/>
            </a:solidFill>
            <a:latin typeface="Arial" panose="020B0604020202020204" pitchFamily="34" charset="0"/>
            <a:cs typeface="Arial" panose="020B0604020202020204" pitchFamily="34" charset="0"/>
          </a:endParaRPr>
        </a:p>
      </dgm:t>
    </dgm:pt>
    <dgm:pt modelId="{1E1F6C07-86C9-4D1F-BEC2-8A70287F884F}" type="sibTrans" cxnId="{31A39D10-AC87-4816-B424-B12C537F34FD}">
      <dgm:prSet/>
      <dgm:spPr/>
      <dgm:t>
        <a:bodyPr/>
        <a:lstStyle/>
        <a:p>
          <a:endParaRPr lang="en-US" sz="2000">
            <a:solidFill>
              <a:srgbClr val="5C5D61"/>
            </a:solidFill>
            <a:latin typeface="Arial" panose="020B0604020202020204" pitchFamily="34" charset="0"/>
            <a:cs typeface="Arial" panose="020B0604020202020204" pitchFamily="34" charset="0"/>
          </a:endParaRPr>
        </a:p>
      </dgm:t>
    </dgm:pt>
    <dgm:pt modelId="{B2ACDEC9-BDEC-48A5-B5AE-E47C65C65FBC}">
      <dgm:prSet custT="1"/>
      <dgm:spPr/>
      <dgm:t>
        <a:bodyPr/>
        <a:lstStyle/>
        <a:p>
          <a:r>
            <a:rPr lang="en-US" sz="1600">
              <a:solidFill>
                <a:srgbClr val="5C5D61"/>
              </a:solidFill>
              <a:latin typeface="Arial" panose="020B0604020202020204" pitchFamily="34" charset="0"/>
              <a:cs typeface="Arial" panose="020B0604020202020204" pitchFamily="34" charset="0"/>
            </a:rPr>
            <a:t>Establish what is causing the conflict</a:t>
          </a:r>
        </a:p>
      </dgm:t>
    </dgm:pt>
    <dgm:pt modelId="{0AF97AE4-70E2-484E-A355-F08024A04F29}" type="parTrans" cxnId="{52E531C1-6B6D-4182-86AB-4F5F53BD2ABE}">
      <dgm:prSet/>
      <dgm:spPr/>
      <dgm:t>
        <a:bodyPr/>
        <a:lstStyle/>
        <a:p>
          <a:endParaRPr lang="en-US" sz="2000">
            <a:solidFill>
              <a:srgbClr val="5C5D61"/>
            </a:solidFill>
            <a:latin typeface="Arial" panose="020B0604020202020204" pitchFamily="34" charset="0"/>
            <a:cs typeface="Arial" panose="020B0604020202020204" pitchFamily="34" charset="0"/>
          </a:endParaRPr>
        </a:p>
      </dgm:t>
    </dgm:pt>
    <dgm:pt modelId="{79746E84-D560-4107-9001-E65ACC7CD9D1}" type="sibTrans" cxnId="{52E531C1-6B6D-4182-86AB-4F5F53BD2ABE}">
      <dgm:prSet/>
      <dgm:spPr/>
      <dgm:t>
        <a:bodyPr/>
        <a:lstStyle/>
        <a:p>
          <a:endParaRPr lang="en-US" sz="2000">
            <a:solidFill>
              <a:srgbClr val="5C5D61"/>
            </a:solidFill>
            <a:latin typeface="Arial" panose="020B0604020202020204" pitchFamily="34" charset="0"/>
            <a:cs typeface="Arial" panose="020B0604020202020204" pitchFamily="34" charset="0"/>
          </a:endParaRPr>
        </a:p>
      </dgm:t>
    </dgm:pt>
    <dgm:pt modelId="{DACE85A2-FF1C-4B7C-851A-84FAA096FF60}">
      <dgm:prSet custT="1"/>
      <dgm:spPr/>
      <dgm:t>
        <a:bodyPr/>
        <a:lstStyle/>
        <a:p>
          <a:r>
            <a:rPr lang="en-US" sz="2400">
              <a:solidFill>
                <a:srgbClr val="5C5D61"/>
              </a:solidFill>
              <a:latin typeface="Arial" panose="020B0604020202020204" pitchFamily="34" charset="0"/>
              <a:cs typeface="Arial" panose="020B0604020202020204" pitchFamily="34" charset="0"/>
            </a:rPr>
            <a:t>Remain</a:t>
          </a:r>
        </a:p>
      </dgm:t>
    </dgm:pt>
    <dgm:pt modelId="{15B95784-F099-4F62-AA34-F71CF6133DEC}" type="parTrans" cxnId="{9F723A3D-C040-43F5-9753-5F85B506CAAD}">
      <dgm:prSet/>
      <dgm:spPr/>
      <dgm:t>
        <a:bodyPr/>
        <a:lstStyle/>
        <a:p>
          <a:endParaRPr lang="en-US" sz="2000">
            <a:solidFill>
              <a:srgbClr val="5C5D61"/>
            </a:solidFill>
            <a:latin typeface="Arial" panose="020B0604020202020204" pitchFamily="34" charset="0"/>
            <a:cs typeface="Arial" panose="020B0604020202020204" pitchFamily="34" charset="0"/>
          </a:endParaRPr>
        </a:p>
      </dgm:t>
    </dgm:pt>
    <dgm:pt modelId="{FF46BA5F-6D13-4A96-B544-FF04487D24B9}" type="sibTrans" cxnId="{9F723A3D-C040-43F5-9753-5F85B506CAAD}">
      <dgm:prSet/>
      <dgm:spPr/>
      <dgm:t>
        <a:bodyPr/>
        <a:lstStyle/>
        <a:p>
          <a:endParaRPr lang="en-US" sz="2000">
            <a:solidFill>
              <a:srgbClr val="5C5D61"/>
            </a:solidFill>
            <a:latin typeface="Arial" panose="020B0604020202020204" pitchFamily="34" charset="0"/>
            <a:cs typeface="Arial" panose="020B0604020202020204" pitchFamily="34" charset="0"/>
          </a:endParaRPr>
        </a:p>
      </dgm:t>
    </dgm:pt>
    <dgm:pt modelId="{B52B28BB-3D68-4B3F-8284-153040BC8C2D}">
      <dgm:prSet custT="1"/>
      <dgm:spPr/>
      <dgm:t>
        <a:bodyPr/>
        <a:lstStyle/>
        <a:p>
          <a:r>
            <a:rPr lang="en-US" sz="1600">
              <a:solidFill>
                <a:srgbClr val="5C5D61"/>
              </a:solidFill>
              <a:latin typeface="Arial" panose="020B0604020202020204" pitchFamily="34" charset="0"/>
              <a:cs typeface="Arial" panose="020B0604020202020204" pitchFamily="34" charset="0"/>
            </a:rPr>
            <a:t>Remain mutual and remove any biases</a:t>
          </a:r>
        </a:p>
      </dgm:t>
    </dgm:pt>
    <dgm:pt modelId="{F299E780-7EB4-421C-9379-69EDAC578B67}" type="parTrans" cxnId="{39437E6D-54A7-4BC4-9193-D742990FF263}">
      <dgm:prSet/>
      <dgm:spPr/>
      <dgm:t>
        <a:bodyPr/>
        <a:lstStyle/>
        <a:p>
          <a:endParaRPr lang="en-US" sz="2000">
            <a:solidFill>
              <a:srgbClr val="5C5D61"/>
            </a:solidFill>
            <a:latin typeface="Arial" panose="020B0604020202020204" pitchFamily="34" charset="0"/>
            <a:cs typeface="Arial" panose="020B0604020202020204" pitchFamily="34" charset="0"/>
          </a:endParaRPr>
        </a:p>
      </dgm:t>
    </dgm:pt>
    <dgm:pt modelId="{2696C37E-D1C7-44FC-BD68-8CAB76243836}" type="sibTrans" cxnId="{39437E6D-54A7-4BC4-9193-D742990FF263}">
      <dgm:prSet/>
      <dgm:spPr/>
      <dgm:t>
        <a:bodyPr/>
        <a:lstStyle/>
        <a:p>
          <a:endParaRPr lang="en-US" sz="2000">
            <a:solidFill>
              <a:srgbClr val="5C5D61"/>
            </a:solidFill>
            <a:latin typeface="Arial" panose="020B0604020202020204" pitchFamily="34" charset="0"/>
            <a:cs typeface="Arial" panose="020B0604020202020204" pitchFamily="34" charset="0"/>
          </a:endParaRPr>
        </a:p>
      </dgm:t>
    </dgm:pt>
    <dgm:pt modelId="{5E7B0228-9531-4143-8C00-61CFFE90B31D}">
      <dgm:prSet custT="1"/>
      <dgm:spPr/>
      <dgm:t>
        <a:bodyPr/>
        <a:lstStyle/>
        <a:p>
          <a:r>
            <a:rPr lang="en-US" sz="2400">
              <a:solidFill>
                <a:srgbClr val="5C5D61"/>
              </a:solidFill>
              <a:latin typeface="Arial" panose="020B0604020202020204" pitchFamily="34" charset="0"/>
              <a:cs typeface="Arial" panose="020B0604020202020204" pitchFamily="34" charset="0"/>
            </a:rPr>
            <a:t>Share</a:t>
          </a:r>
        </a:p>
      </dgm:t>
    </dgm:pt>
    <dgm:pt modelId="{80EAA8B4-5FE2-4323-A4BF-57E98D6524BF}" type="parTrans" cxnId="{12A3AFAD-7774-4E3A-9734-A5F809F0F2E8}">
      <dgm:prSet/>
      <dgm:spPr/>
      <dgm:t>
        <a:bodyPr/>
        <a:lstStyle/>
        <a:p>
          <a:endParaRPr lang="en-US" sz="2000">
            <a:solidFill>
              <a:srgbClr val="5C5D61"/>
            </a:solidFill>
            <a:latin typeface="Arial" panose="020B0604020202020204" pitchFamily="34" charset="0"/>
            <a:cs typeface="Arial" panose="020B0604020202020204" pitchFamily="34" charset="0"/>
          </a:endParaRPr>
        </a:p>
      </dgm:t>
    </dgm:pt>
    <dgm:pt modelId="{835465CF-0557-42D9-A140-7FF8BFCFB298}" type="sibTrans" cxnId="{12A3AFAD-7774-4E3A-9734-A5F809F0F2E8}">
      <dgm:prSet/>
      <dgm:spPr/>
      <dgm:t>
        <a:bodyPr/>
        <a:lstStyle/>
        <a:p>
          <a:endParaRPr lang="en-US" sz="2000">
            <a:solidFill>
              <a:srgbClr val="5C5D61"/>
            </a:solidFill>
            <a:latin typeface="Arial" panose="020B0604020202020204" pitchFamily="34" charset="0"/>
            <a:cs typeface="Arial" panose="020B0604020202020204" pitchFamily="34" charset="0"/>
          </a:endParaRPr>
        </a:p>
      </dgm:t>
    </dgm:pt>
    <dgm:pt modelId="{12AEA377-D7D8-4F28-86DB-3D7C69B863A5}">
      <dgm:prSet custT="1"/>
      <dgm:spPr/>
      <dgm:t>
        <a:bodyPr/>
        <a:lstStyle/>
        <a:p>
          <a:r>
            <a:rPr lang="en-US" sz="1600">
              <a:solidFill>
                <a:srgbClr val="5C5D61"/>
              </a:solidFill>
              <a:latin typeface="Arial" panose="020B0604020202020204" pitchFamily="34" charset="0"/>
              <a:cs typeface="Arial" panose="020B0604020202020204" pitchFamily="34" charset="0"/>
            </a:rPr>
            <a:t>Share your point of view and listen to others</a:t>
          </a:r>
        </a:p>
      </dgm:t>
    </dgm:pt>
    <dgm:pt modelId="{DB5D518F-9E01-4646-A36F-AE0B595D01D6}" type="parTrans" cxnId="{3A1DB2A8-25DF-421A-B7AC-44432512DFCE}">
      <dgm:prSet/>
      <dgm:spPr/>
      <dgm:t>
        <a:bodyPr/>
        <a:lstStyle/>
        <a:p>
          <a:endParaRPr lang="en-US" sz="2000">
            <a:solidFill>
              <a:srgbClr val="5C5D61"/>
            </a:solidFill>
            <a:latin typeface="Arial" panose="020B0604020202020204" pitchFamily="34" charset="0"/>
            <a:cs typeface="Arial" panose="020B0604020202020204" pitchFamily="34" charset="0"/>
          </a:endParaRPr>
        </a:p>
      </dgm:t>
    </dgm:pt>
    <dgm:pt modelId="{7FCFB578-3EA8-42FC-B792-037EC5FCED0E}" type="sibTrans" cxnId="{3A1DB2A8-25DF-421A-B7AC-44432512DFCE}">
      <dgm:prSet/>
      <dgm:spPr/>
      <dgm:t>
        <a:bodyPr/>
        <a:lstStyle/>
        <a:p>
          <a:endParaRPr lang="en-US" sz="2000">
            <a:solidFill>
              <a:srgbClr val="5C5D61"/>
            </a:solidFill>
            <a:latin typeface="Arial" panose="020B0604020202020204" pitchFamily="34" charset="0"/>
            <a:cs typeface="Arial" panose="020B0604020202020204" pitchFamily="34" charset="0"/>
          </a:endParaRPr>
        </a:p>
      </dgm:t>
    </dgm:pt>
    <dgm:pt modelId="{9341EA1F-0C37-4A81-A715-CB310FF918C4}">
      <dgm:prSet custT="1"/>
      <dgm:spPr/>
      <dgm:t>
        <a:bodyPr/>
        <a:lstStyle/>
        <a:p>
          <a:r>
            <a:rPr lang="en-US" sz="2400">
              <a:solidFill>
                <a:srgbClr val="5C5D61"/>
              </a:solidFill>
              <a:latin typeface="Arial" panose="020B0604020202020204" pitchFamily="34" charset="0"/>
              <a:cs typeface="Arial" panose="020B0604020202020204" pitchFamily="34" charset="0"/>
            </a:rPr>
            <a:t>Focus </a:t>
          </a:r>
        </a:p>
      </dgm:t>
    </dgm:pt>
    <dgm:pt modelId="{58B42BEC-6F85-4102-B51E-174872E14DFD}" type="parTrans" cxnId="{4DB8F373-63A6-42B7-BFAF-C6A9B50EE1A7}">
      <dgm:prSet/>
      <dgm:spPr/>
      <dgm:t>
        <a:bodyPr/>
        <a:lstStyle/>
        <a:p>
          <a:endParaRPr lang="en-US" sz="2000">
            <a:solidFill>
              <a:srgbClr val="5C5D61"/>
            </a:solidFill>
            <a:latin typeface="Arial" panose="020B0604020202020204" pitchFamily="34" charset="0"/>
            <a:cs typeface="Arial" panose="020B0604020202020204" pitchFamily="34" charset="0"/>
          </a:endParaRPr>
        </a:p>
      </dgm:t>
    </dgm:pt>
    <dgm:pt modelId="{CA12422E-0E1E-4CF7-B6FA-1DAD80D53398}" type="sibTrans" cxnId="{4DB8F373-63A6-42B7-BFAF-C6A9B50EE1A7}">
      <dgm:prSet/>
      <dgm:spPr/>
      <dgm:t>
        <a:bodyPr/>
        <a:lstStyle/>
        <a:p>
          <a:endParaRPr lang="en-US" sz="2000">
            <a:solidFill>
              <a:srgbClr val="5C5D61"/>
            </a:solidFill>
            <a:latin typeface="Arial" panose="020B0604020202020204" pitchFamily="34" charset="0"/>
            <a:cs typeface="Arial" panose="020B0604020202020204" pitchFamily="34" charset="0"/>
          </a:endParaRPr>
        </a:p>
      </dgm:t>
    </dgm:pt>
    <dgm:pt modelId="{E3426126-F88B-411C-8085-61B75BC0D37E}">
      <dgm:prSet custT="1"/>
      <dgm:spPr/>
      <dgm:t>
        <a:bodyPr/>
        <a:lstStyle/>
        <a:p>
          <a:r>
            <a:rPr lang="en-US" sz="1600">
              <a:solidFill>
                <a:srgbClr val="5C5D61"/>
              </a:solidFill>
              <a:latin typeface="Arial" panose="020B0604020202020204" pitchFamily="34" charset="0"/>
              <a:cs typeface="Arial" panose="020B0604020202020204" pitchFamily="34" charset="0"/>
            </a:rPr>
            <a:t>Focus on the real problem </a:t>
          </a:r>
        </a:p>
      </dgm:t>
    </dgm:pt>
    <dgm:pt modelId="{AFB3AA05-5171-4071-AC04-E35994DACE87}" type="parTrans" cxnId="{7EDFFC59-2472-4C5B-96ED-ADBB458640D5}">
      <dgm:prSet/>
      <dgm:spPr/>
      <dgm:t>
        <a:bodyPr/>
        <a:lstStyle/>
        <a:p>
          <a:endParaRPr lang="en-US" sz="2000">
            <a:solidFill>
              <a:srgbClr val="5C5D61"/>
            </a:solidFill>
            <a:latin typeface="Arial" panose="020B0604020202020204" pitchFamily="34" charset="0"/>
            <a:cs typeface="Arial" panose="020B0604020202020204" pitchFamily="34" charset="0"/>
          </a:endParaRPr>
        </a:p>
      </dgm:t>
    </dgm:pt>
    <dgm:pt modelId="{7BC8522A-6E10-41AD-BA71-92658C6354DA}" type="sibTrans" cxnId="{7EDFFC59-2472-4C5B-96ED-ADBB458640D5}">
      <dgm:prSet/>
      <dgm:spPr/>
      <dgm:t>
        <a:bodyPr/>
        <a:lstStyle/>
        <a:p>
          <a:endParaRPr lang="en-US" sz="2000">
            <a:solidFill>
              <a:srgbClr val="5C5D61"/>
            </a:solidFill>
            <a:latin typeface="Arial" panose="020B0604020202020204" pitchFamily="34" charset="0"/>
            <a:cs typeface="Arial" panose="020B0604020202020204" pitchFamily="34" charset="0"/>
          </a:endParaRPr>
        </a:p>
      </dgm:t>
    </dgm:pt>
    <dgm:pt modelId="{7B37A36C-B5E4-451B-B6A8-103FB20173A8}" type="pres">
      <dgm:prSet presAssocID="{6E1365D6-9968-45D3-B4CB-91EB13D42183}" presName="Name0" presStyleCnt="0">
        <dgm:presLayoutVars>
          <dgm:dir/>
          <dgm:animLvl val="lvl"/>
          <dgm:resizeHandles val="exact"/>
        </dgm:presLayoutVars>
      </dgm:prSet>
      <dgm:spPr/>
    </dgm:pt>
    <dgm:pt modelId="{578A7F2E-22E2-4CCB-883E-D2B1193DBA8E}" type="pres">
      <dgm:prSet presAssocID="{9341EA1F-0C37-4A81-A715-CB310FF918C4}" presName="boxAndChildren" presStyleCnt="0"/>
      <dgm:spPr/>
    </dgm:pt>
    <dgm:pt modelId="{DB01F926-A805-42DF-BDAC-82245E71CC29}" type="pres">
      <dgm:prSet presAssocID="{9341EA1F-0C37-4A81-A715-CB310FF918C4}" presName="parentTextBox" presStyleLbl="alignNode1" presStyleIdx="0" presStyleCnt="4"/>
      <dgm:spPr/>
    </dgm:pt>
    <dgm:pt modelId="{90AF874C-682D-46BB-8389-6F8C93F17BD0}" type="pres">
      <dgm:prSet presAssocID="{9341EA1F-0C37-4A81-A715-CB310FF918C4}" presName="descendantBox" presStyleLbl="bgAccFollowNode1" presStyleIdx="0" presStyleCnt="4"/>
      <dgm:spPr/>
    </dgm:pt>
    <dgm:pt modelId="{DF0FCAF1-593F-48E5-81C7-6944EAC2AB35}" type="pres">
      <dgm:prSet presAssocID="{835465CF-0557-42D9-A140-7FF8BFCFB298}" presName="sp" presStyleCnt="0"/>
      <dgm:spPr/>
    </dgm:pt>
    <dgm:pt modelId="{B4BA72C1-E04B-48D0-9D82-98D03B4EBDD4}" type="pres">
      <dgm:prSet presAssocID="{5E7B0228-9531-4143-8C00-61CFFE90B31D}" presName="arrowAndChildren" presStyleCnt="0"/>
      <dgm:spPr/>
    </dgm:pt>
    <dgm:pt modelId="{762227BD-6115-42A1-8A1C-594F415ED4F9}" type="pres">
      <dgm:prSet presAssocID="{5E7B0228-9531-4143-8C00-61CFFE90B31D}" presName="parentTextArrow" presStyleLbl="node1" presStyleIdx="0" presStyleCnt="0"/>
      <dgm:spPr/>
    </dgm:pt>
    <dgm:pt modelId="{C104CB46-C4B8-46CF-81D7-985F8103EAD2}" type="pres">
      <dgm:prSet presAssocID="{5E7B0228-9531-4143-8C00-61CFFE90B31D}" presName="arrow" presStyleLbl="alignNode1" presStyleIdx="1" presStyleCnt="4"/>
      <dgm:spPr/>
    </dgm:pt>
    <dgm:pt modelId="{B7290B44-4792-4746-AD92-D49E93EE332D}" type="pres">
      <dgm:prSet presAssocID="{5E7B0228-9531-4143-8C00-61CFFE90B31D}" presName="descendantArrow" presStyleLbl="bgAccFollowNode1" presStyleIdx="1" presStyleCnt="4"/>
      <dgm:spPr/>
    </dgm:pt>
    <dgm:pt modelId="{146184D7-4F0A-4924-B03B-26C76CCCABB5}" type="pres">
      <dgm:prSet presAssocID="{FF46BA5F-6D13-4A96-B544-FF04487D24B9}" presName="sp" presStyleCnt="0"/>
      <dgm:spPr/>
    </dgm:pt>
    <dgm:pt modelId="{97459D89-5B30-4D56-A296-303768DBF5DB}" type="pres">
      <dgm:prSet presAssocID="{DACE85A2-FF1C-4B7C-851A-84FAA096FF60}" presName="arrowAndChildren" presStyleCnt="0"/>
      <dgm:spPr/>
    </dgm:pt>
    <dgm:pt modelId="{C6B50774-0322-453C-A3F8-6D7EBECA18DF}" type="pres">
      <dgm:prSet presAssocID="{DACE85A2-FF1C-4B7C-851A-84FAA096FF60}" presName="parentTextArrow" presStyleLbl="node1" presStyleIdx="0" presStyleCnt="0"/>
      <dgm:spPr/>
    </dgm:pt>
    <dgm:pt modelId="{19475901-F6C1-44E0-A6E1-D522C40892E6}" type="pres">
      <dgm:prSet presAssocID="{DACE85A2-FF1C-4B7C-851A-84FAA096FF60}" presName="arrow" presStyleLbl="alignNode1" presStyleIdx="2" presStyleCnt="4"/>
      <dgm:spPr/>
    </dgm:pt>
    <dgm:pt modelId="{C94D51AC-1C09-43C9-9D9A-5B3C09030D00}" type="pres">
      <dgm:prSet presAssocID="{DACE85A2-FF1C-4B7C-851A-84FAA096FF60}" presName="descendantArrow" presStyleLbl="bgAccFollowNode1" presStyleIdx="2" presStyleCnt="4"/>
      <dgm:spPr/>
    </dgm:pt>
    <dgm:pt modelId="{24CA0703-5A8D-4079-B39C-9AB8041A672E}" type="pres">
      <dgm:prSet presAssocID="{1E1F6C07-86C9-4D1F-BEC2-8A70287F884F}" presName="sp" presStyleCnt="0"/>
      <dgm:spPr/>
    </dgm:pt>
    <dgm:pt modelId="{A6FE4EF4-306F-45AD-A46A-893A024B1B8B}" type="pres">
      <dgm:prSet presAssocID="{0A128CDA-1F8B-4042-AAC8-0A1A7D50CC8C}" presName="arrowAndChildren" presStyleCnt="0"/>
      <dgm:spPr/>
    </dgm:pt>
    <dgm:pt modelId="{A854565D-D086-487A-A60D-B34C33880449}" type="pres">
      <dgm:prSet presAssocID="{0A128CDA-1F8B-4042-AAC8-0A1A7D50CC8C}" presName="parentTextArrow" presStyleLbl="node1" presStyleIdx="0" presStyleCnt="0"/>
      <dgm:spPr/>
    </dgm:pt>
    <dgm:pt modelId="{6D77273A-4C4C-434D-9000-6B444F5DE44D}" type="pres">
      <dgm:prSet presAssocID="{0A128CDA-1F8B-4042-AAC8-0A1A7D50CC8C}" presName="arrow" presStyleLbl="alignNode1" presStyleIdx="3" presStyleCnt="4"/>
      <dgm:spPr/>
    </dgm:pt>
    <dgm:pt modelId="{EAAECC28-C011-4370-AAA0-91BB1CDD41C6}" type="pres">
      <dgm:prSet presAssocID="{0A128CDA-1F8B-4042-AAC8-0A1A7D50CC8C}" presName="descendantArrow" presStyleLbl="bgAccFollowNode1" presStyleIdx="3" presStyleCnt="4"/>
      <dgm:spPr/>
    </dgm:pt>
  </dgm:ptLst>
  <dgm:cxnLst>
    <dgm:cxn modelId="{A310BD07-A17C-43FF-8EE5-50ED72365A04}" type="presOf" srcId="{5E7B0228-9531-4143-8C00-61CFFE90B31D}" destId="{762227BD-6115-42A1-8A1C-594F415ED4F9}" srcOrd="0" destOrd="0" presId="urn:microsoft.com/office/officeart/2016/7/layout/VerticalDownArrowProcess"/>
    <dgm:cxn modelId="{31A39D10-AC87-4816-B424-B12C537F34FD}" srcId="{6E1365D6-9968-45D3-B4CB-91EB13D42183}" destId="{0A128CDA-1F8B-4042-AAC8-0A1A7D50CC8C}" srcOrd="0" destOrd="0" parTransId="{A5ED914F-C389-42C1-B9BA-707B9CD0F766}" sibTransId="{1E1F6C07-86C9-4D1F-BEC2-8A70287F884F}"/>
    <dgm:cxn modelId="{8E6D9D2B-4B8C-4635-923D-57C000F41813}" type="presOf" srcId="{9341EA1F-0C37-4A81-A715-CB310FF918C4}" destId="{DB01F926-A805-42DF-BDAC-82245E71CC29}" srcOrd="0" destOrd="0" presId="urn:microsoft.com/office/officeart/2016/7/layout/VerticalDownArrowProcess"/>
    <dgm:cxn modelId="{9F723A3D-C040-43F5-9753-5F85B506CAAD}" srcId="{6E1365D6-9968-45D3-B4CB-91EB13D42183}" destId="{DACE85A2-FF1C-4B7C-851A-84FAA096FF60}" srcOrd="1" destOrd="0" parTransId="{15B95784-F099-4F62-AA34-F71CF6133DEC}" sibTransId="{FF46BA5F-6D13-4A96-B544-FF04487D24B9}"/>
    <dgm:cxn modelId="{F1D50F5D-7BED-4293-8B55-E906490FCFA5}" type="presOf" srcId="{0A128CDA-1F8B-4042-AAC8-0A1A7D50CC8C}" destId="{6D77273A-4C4C-434D-9000-6B444F5DE44D}" srcOrd="1" destOrd="0" presId="urn:microsoft.com/office/officeart/2016/7/layout/VerticalDownArrowProcess"/>
    <dgm:cxn modelId="{7DE12864-6D51-4FA3-AAC4-86CBEEA16FFF}" type="presOf" srcId="{5E7B0228-9531-4143-8C00-61CFFE90B31D}" destId="{C104CB46-C4B8-46CF-81D7-985F8103EAD2}" srcOrd="1" destOrd="0" presId="urn:microsoft.com/office/officeart/2016/7/layout/VerticalDownArrowProcess"/>
    <dgm:cxn modelId="{39437E6D-54A7-4BC4-9193-D742990FF263}" srcId="{DACE85A2-FF1C-4B7C-851A-84FAA096FF60}" destId="{B52B28BB-3D68-4B3F-8284-153040BC8C2D}" srcOrd="0" destOrd="0" parTransId="{F299E780-7EB4-421C-9379-69EDAC578B67}" sibTransId="{2696C37E-D1C7-44FC-BD68-8CAB76243836}"/>
    <dgm:cxn modelId="{37233C53-B567-4773-BA9A-E5774A22C753}" type="presOf" srcId="{12AEA377-D7D8-4F28-86DB-3D7C69B863A5}" destId="{B7290B44-4792-4746-AD92-D49E93EE332D}" srcOrd="0" destOrd="0" presId="urn:microsoft.com/office/officeart/2016/7/layout/VerticalDownArrowProcess"/>
    <dgm:cxn modelId="{4DB8F373-63A6-42B7-BFAF-C6A9B50EE1A7}" srcId="{6E1365D6-9968-45D3-B4CB-91EB13D42183}" destId="{9341EA1F-0C37-4A81-A715-CB310FF918C4}" srcOrd="3" destOrd="0" parTransId="{58B42BEC-6F85-4102-B51E-174872E14DFD}" sibTransId="{CA12422E-0E1E-4CF7-B6FA-1DAD80D53398}"/>
    <dgm:cxn modelId="{7EDFFC59-2472-4C5B-96ED-ADBB458640D5}" srcId="{9341EA1F-0C37-4A81-A715-CB310FF918C4}" destId="{E3426126-F88B-411C-8085-61B75BC0D37E}" srcOrd="0" destOrd="0" parTransId="{AFB3AA05-5171-4071-AC04-E35994DACE87}" sibTransId="{7BC8522A-6E10-41AD-BA71-92658C6354DA}"/>
    <dgm:cxn modelId="{94D086A1-E9E2-40EB-9EF4-34E013C332F3}" type="presOf" srcId="{E3426126-F88B-411C-8085-61B75BC0D37E}" destId="{90AF874C-682D-46BB-8389-6F8C93F17BD0}" srcOrd="0" destOrd="0" presId="urn:microsoft.com/office/officeart/2016/7/layout/VerticalDownArrowProcess"/>
    <dgm:cxn modelId="{3A1DB2A8-25DF-421A-B7AC-44432512DFCE}" srcId="{5E7B0228-9531-4143-8C00-61CFFE90B31D}" destId="{12AEA377-D7D8-4F28-86DB-3D7C69B863A5}" srcOrd="0" destOrd="0" parTransId="{DB5D518F-9E01-4646-A36F-AE0B595D01D6}" sibTransId="{7FCFB578-3EA8-42FC-B792-037EC5FCED0E}"/>
    <dgm:cxn modelId="{918B8FAA-195B-437C-AD23-648B5FAD334E}" type="presOf" srcId="{DACE85A2-FF1C-4B7C-851A-84FAA096FF60}" destId="{C6B50774-0322-453C-A3F8-6D7EBECA18DF}" srcOrd="0" destOrd="0" presId="urn:microsoft.com/office/officeart/2016/7/layout/VerticalDownArrowProcess"/>
    <dgm:cxn modelId="{701DA0AB-589D-4469-8C8E-11CE10645AD9}" type="presOf" srcId="{DACE85A2-FF1C-4B7C-851A-84FAA096FF60}" destId="{19475901-F6C1-44E0-A6E1-D522C40892E6}" srcOrd="1" destOrd="0" presId="urn:microsoft.com/office/officeart/2016/7/layout/VerticalDownArrowProcess"/>
    <dgm:cxn modelId="{E6038BAC-BAA7-430E-8196-E7BAE740670B}" type="presOf" srcId="{B52B28BB-3D68-4B3F-8284-153040BC8C2D}" destId="{C94D51AC-1C09-43C9-9D9A-5B3C09030D00}" srcOrd="0" destOrd="0" presId="urn:microsoft.com/office/officeart/2016/7/layout/VerticalDownArrowProcess"/>
    <dgm:cxn modelId="{12A3AFAD-7774-4E3A-9734-A5F809F0F2E8}" srcId="{6E1365D6-9968-45D3-B4CB-91EB13D42183}" destId="{5E7B0228-9531-4143-8C00-61CFFE90B31D}" srcOrd="2" destOrd="0" parTransId="{80EAA8B4-5FE2-4323-A4BF-57E98D6524BF}" sibTransId="{835465CF-0557-42D9-A140-7FF8BFCFB298}"/>
    <dgm:cxn modelId="{4EAA46B2-C7FB-4408-987D-515CDB8C1E66}" type="presOf" srcId="{6E1365D6-9968-45D3-B4CB-91EB13D42183}" destId="{7B37A36C-B5E4-451B-B6A8-103FB20173A8}" srcOrd="0" destOrd="0" presId="urn:microsoft.com/office/officeart/2016/7/layout/VerticalDownArrowProcess"/>
    <dgm:cxn modelId="{B77315C0-5DD3-4B95-A87F-72856CB98005}" type="presOf" srcId="{B2ACDEC9-BDEC-48A5-B5AE-E47C65C65FBC}" destId="{EAAECC28-C011-4370-AAA0-91BB1CDD41C6}" srcOrd="0" destOrd="0" presId="urn:microsoft.com/office/officeart/2016/7/layout/VerticalDownArrowProcess"/>
    <dgm:cxn modelId="{52E531C1-6B6D-4182-86AB-4F5F53BD2ABE}" srcId="{0A128CDA-1F8B-4042-AAC8-0A1A7D50CC8C}" destId="{B2ACDEC9-BDEC-48A5-B5AE-E47C65C65FBC}" srcOrd="0" destOrd="0" parTransId="{0AF97AE4-70E2-484E-A355-F08024A04F29}" sibTransId="{79746E84-D560-4107-9001-E65ACC7CD9D1}"/>
    <dgm:cxn modelId="{3EEFF1CF-BAC5-4DC7-8243-54691941293B}" type="presOf" srcId="{0A128CDA-1F8B-4042-AAC8-0A1A7D50CC8C}" destId="{A854565D-D086-487A-A60D-B34C33880449}" srcOrd="0" destOrd="0" presId="urn:microsoft.com/office/officeart/2016/7/layout/VerticalDownArrowProcess"/>
    <dgm:cxn modelId="{DB647B81-5BEF-4F65-B349-22FE43DE1F70}" type="presParOf" srcId="{7B37A36C-B5E4-451B-B6A8-103FB20173A8}" destId="{578A7F2E-22E2-4CCB-883E-D2B1193DBA8E}" srcOrd="0" destOrd="0" presId="urn:microsoft.com/office/officeart/2016/7/layout/VerticalDownArrowProcess"/>
    <dgm:cxn modelId="{69E6427E-DED5-4C48-B911-C65B3D146760}" type="presParOf" srcId="{578A7F2E-22E2-4CCB-883E-D2B1193DBA8E}" destId="{DB01F926-A805-42DF-BDAC-82245E71CC29}" srcOrd="0" destOrd="0" presId="urn:microsoft.com/office/officeart/2016/7/layout/VerticalDownArrowProcess"/>
    <dgm:cxn modelId="{435DAC86-072D-4C6B-8D20-E0E15170A9C5}" type="presParOf" srcId="{578A7F2E-22E2-4CCB-883E-D2B1193DBA8E}" destId="{90AF874C-682D-46BB-8389-6F8C93F17BD0}" srcOrd="1" destOrd="0" presId="urn:microsoft.com/office/officeart/2016/7/layout/VerticalDownArrowProcess"/>
    <dgm:cxn modelId="{FC9FB281-E0B4-4DC2-99C7-325F2DDE01E6}" type="presParOf" srcId="{7B37A36C-B5E4-451B-B6A8-103FB20173A8}" destId="{DF0FCAF1-593F-48E5-81C7-6944EAC2AB35}" srcOrd="1" destOrd="0" presId="urn:microsoft.com/office/officeart/2016/7/layout/VerticalDownArrowProcess"/>
    <dgm:cxn modelId="{5CDE0429-2987-4290-A040-83294EFD2A7B}" type="presParOf" srcId="{7B37A36C-B5E4-451B-B6A8-103FB20173A8}" destId="{B4BA72C1-E04B-48D0-9D82-98D03B4EBDD4}" srcOrd="2" destOrd="0" presId="urn:microsoft.com/office/officeart/2016/7/layout/VerticalDownArrowProcess"/>
    <dgm:cxn modelId="{3E2BAA81-BE2B-472F-A235-30872E0D2974}" type="presParOf" srcId="{B4BA72C1-E04B-48D0-9D82-98D03B4EBDD4}" destId="{762227BD-6115-42A1-8A1C-594F415ED4F9}" srcOrd="0" destOrd="0" presId="urn:microsoft.com/office/officeart/2016/7/layout/VerticalDownArrowProcess"/>
    <dgm:cxn modelId="{585DC0C1-F944-469A-92D4-CD1BF28B4E66}" type="presParOf" srcId="{B4BA72C1-E04B-48D0-9D82-98D03B4EBDD4}" destId="{C104CB46-C4B8-46CF-81D7-985F8103EAD2}" srcOrd="1" destOrd="0" presId="urn:microsoft.com/office/officeart/2016/7/layout/VerticalDownArrowProcess"/>
    <dgm:cxn modelId="{60B155E6-C75C-4B32-9768-A1D535E96404}" type="presParOf" srcId="{B4BA72C1-E04B-48D0-9D82-98D03B4EBDD4}" destId="{B7290B44-4792-4746-AD92-D49E93EE332D}" srcOrd="2" destOrd="0" presId="urn:microsoft.com/office/officeart/2016/7/layout/VerticalDownArrowProcess"/>
    <dgm:cxn modelId="{BC2AFCA2-F529-438E-93B6-9CF145245E6B}" type="presParOf" srcId="{7B37A36C-B5E4-451B-B6A8-103FB20173A8}" destId="{146184D7-4F0A-4924-B03B-26C76CCCABB5}" srcOrd="3" destOrd="0" presId="urn:microsoft.com/office/officeart/2016/7/layout/VerticalDownArrowProcess"/>
    <dgm:cxn modelId="{03BFBD6B-8AEB-4764-8E58-BB1D3592C58C}" type="presParOf" srcId="{7B37A36C-B5E4-451B-B6A8-103FB20173A8}" destId="{97459D89-5B30-4D56-A296-303768DBF5DB}" srcOrd="4" destOrd="0" presId="urn:microsoft.com/office/officeart/2016/7/layout/VerticalDownArrowProcess"/>
    <dgm:cxn modelId="{30B1535E-28EA-4F82-9963-19A7A7B198E2}" type="presParOf" srcId="{97459D89-5B30-4D56-A296-303768DBF5DB}" destId="{C6B50774-0322-453C-A3F8-6D7EBECA18DF}" srcOrd="0" destOrd="0" presId="urn:microsoft.com/office/officeart/2016/7/layout/VerticalDownArrowProcess"/>
    <dgm:cxn modelId="{21F7CF19-7A0D-46D9-A5BD-6D06170C451E}" type="presParOf" srcId="{97459D89-5B30-4D56-A296-303768DBF5DB}" destId="{19475901-F6C1-44E0-A6E1-D522C40892E6}" srcOrd="1" destOrd="0" presId="urn:microsoft.com/office/officeart/2016/7/layout/VerticalDownArrowProcess"/>
    <dgm:cxn modelId="{756193E2-41F5-4059-80C6-1F1C3ABC4E60}" type="presParOf" srcId="{97459D89-5B30-4D56-A296-303768DBF5DB}" destId="{C94D51AC-1C09-43C9-9D9A-5B3C09030D00}" srcOrd="2" destOrd="0" presId="urn:microsoft.com/office/officeart/2016/7/layout/VerticalDownArrowProcess"/>
    <dgm:cxn modelId="{F25B425C-4000-41FB-8607-77CBBF7E9931}" type="presParOf" srcId="{7B37A36C-B5E4-451B-B6A8-103FB20173A8}" destId="{24CA0703-5A8D-4079-B39C-9AB8041A672E}" srcOrd="5" destOrd="0" presId="urn:microsoft.com/office/officeart/2016/7/layout/VerticalDownArrowProcess"/>
    <dgm:cxn modelId="{A6ACD178-6080-445F-8704-CEC7CEAABA08}" type="presParOf" srcId="{7B37A36C-B5E4-451B-B6A8-103FB20173A8}" destId="{A6FE4EF4-306F-45AD-A46A-893A024B1B8B}" srcOrd="6" destOrd="0" presId="urn:microsoft.com/office/officeart/2016/7/layout/VerticalDownArrowProcess"/>
    <dgm:cxn modelId="{3DB4AD51-FC57-47AA-9054-D3B73BA6B021}" type="presParOf" srcId="{A6FE4EF4-306F-45AD-A46A-893A024B1B8B}" destId="{A854565D-D086-487A-A60D-B34C33880449}" srcOrd="0" destOrd="0" presId="urn:microsoft.com/office/officeart/2016/7/layout/VerticalDownArrowProcess"/>
    <dgm:cxn modelId="{517B7DA0-1DF1-4170-A66A-3B6499914ADA}" type="presParOf" srcId="{A6FE4EF4-306F-45AD-A46A-893A024B1B8B}" destId="{6D77273A-4C4C-434D-9000-6B444F5DE44D}" srcOrd="1" destOrd="0" presId="urn:microsoft.com/office/officeart/2016/7/layout/VerticalDownArrowProcess"/>
    <dgm:cxn modelId="{56FC8636-84DA-4472-9153-63AFD35F2C85}" type="presParOf" srcId="{A6FE4EF4-306F-45AD-A46A-893A024B1B8B}" destId="{EAAECC28-C011-4370-AAA0-91BB1CDD41C6}"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867C8-5C35-4903-A648-F31F39D58814}">
      <dsp:nvSpPr>
        <dsp:cNvPr id="0" name=""/>
        <dsp:cNvSpPr/>
      </dsp:nvSpPr>
      <dsp:spPr>
        <a:xfrm>
          <a:off x="450516" y="809556"/>
          <a:ext cx="734062" cy="73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D7690E-91E0-49E0-B390-070255BF78DE}">
      <dsp:nvSpPr>
        <dsp:cNvPr id="0" name=""/>
        <dsp:cNvSpPr/>
      </dsp:nvSpPr>
      <dsp:spPr>
        <a:xfrm>
          <a:off x="1923" y="2006495"/>
          <a:ext cx="1631250" cy="1888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kern="1200">
              <a:solidFill>
                <a:srgbClr val="5C5D61"/>
              </a:solidFill>
              <a:latin typeface="Arial" panose="020B0604020202020204" pitchFamily="34" charset="0"/>
              <a:ea typeface="+mn-ea"/>
              <a:cs typeface="Arial" panose="020B0604020202020204" pitchFamily="34" charset="0"/>
            </a:rPr>
            <a:t>Listen to what the issue is and the person's concerns.</a:t>
          </a:r>
          <a:endParaRPr lang="en-US" sz="2000" kern="1200">
            <a:solidFill>
              <a:srgbClr val="5C5D61"/>
            </a:solidFill>
            <a:latin typeface="Arial" panose="020B0604020202020204" pitchFamily="34" charset="0"/>
            <a:ea typeface="+mn-ea"/>
            <a:cs typeface="Arial" panose="020B0604020202020204" pitchFamily="34" charset="0"/>
          </a:endParaRPr>
        </a:p>
      </dsp:txBody>
      <dsp:txXfrm>
        <a:off x="1923" y="2006495"/>
        <a:ext cx="1631250" cy="1888681"/>
      </dsp:txXfrm>
    </dsp:sp>
    <dsp:sp modelId="{4E688A54-CB74-40F4-B7D9-1BACF897254F}">
      <dsp:nvSpPr>
        <dsp:cNvPr id="0" name=""/>
        <dsp:cNvSpPr/>
      </dsp:nvSpPr>
      <dsp:spPr>
        <a:xfrm>
          <a:off x="2367235" y="809556"/>
          <a:ext cx="734062" cy="73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36F75F-CB1A-49EE-9BC9-8796D8770492}">
      <dsp:nvSpPr>
        <dsp:cNvPr id="0" name=""/>
        <dsp:cNvSpPr/>
      </dsp:nvSpPr>
      <dsp:spPr>
        <a:xfrm>
          <a:off x="1918641" y="2006495"/>
          <a:ext cx="1631250" cy="1888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000" kern="1200">
              <a:solidFill>
                <a:srgbClr val="5C5D61"/>
              </a:solidFill>
              <a:latin typeface="Arial" panose="020B0604020202020204" pitchFamily="34" charset="0"/>
              <a:ea typeface="+mn-ea"/>
              <a:cs typeface="Arial" panose="020B0604020202020204" pitchFamily="34" charset="0"/>
            </a:rPr>
            <a:t>Offer reflective comments to show that you have heard what their concerns are.</a:t>
          </a:r>
          <a:endParaRPr lang="en-US" sz="2000" kern="1200">
            <a:solidFill>
              <a:srgbClr val="5C5D61"/>
            </a:solidFill>
            <a:latin typeface="Arial" panose="020B0604020202020204" pitchFamily="34" charset="0"/>
            <a:ea typeface="+mn-ea"/>
            <a:cs typeface="Arial" panose="020B0604020202020204" pitchFamily="34" charset="0"/>
          </a:endParaRPr>
        </a:p>
      </dsp:txBody>
      <dsp:txXfrm>
        <a:off x="1918641" y="2006495"/>
        <a:ext cx="1631250" cy="1888681"/>
      </dsp:txXfrm>
    </dsp:sp>
    <dsp:sp modelId="{7FDD5D22-44AA-41BC-8BE4-E72858C2A164}">
      <dsp:nvSpPr>
        <dsp:cNvPr id="0" name=""/>
        <dsp:cNvSpPr/>
      </dsp:nvSpPr>
      <dsp:spPr>
        <a:xfrm>
          <a:off x="4283954" y="809556"/>
          <a:ext cx="734062" cy="73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E8983-BF1D-4122-B735-8898AB2D7C14}">
      <dsp:nvSpPr>
        <dsp:cNvPr id="0" name=""/>
        <dsp:cNvSpPr/>
      </dsp:nvSpPr>
      <dsp:spPr>
        <a:xfrm>
          <a:off x="3835360" y="2006495"/>
          <a:ext cx="1631250" cy="1888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000" kern="1200">
              <a:solidFill>
                <a:srgbClr val="5C5D61"/>
              </a:solidFill>
              <a:latin typeface="Arial" panose="020B0604020202020204" pitchFamily="34" charset="0"/>
              <a:ea typeface="+mn-ea"/>
              <a:cs typeface="Arial" panose="020B0604020202020204" pitchFamily="34" charset="0"/>
            </a:rPr>
            <a:t>Wait until the person has released their frustration and explained how they are feeling.</a:t>
          </a:r>
          <a:endParaRPr lang="en-US" sz="2000" kern="1200">
            <a:solidFill>
              <a:srgbClr val="5C5D61"/>
            </a:solidFill>
            <a:latin typeface="Arial" panose="020B0604020202020204" pitchFamily="34" charset="0"/>
            <a:ea typeface="+mn-ea"/>
            <a:cs typeface="Arial" panose="020B0604020202020204" pitchFamily="34" charset="0"/>
          </a:endParaRPr>
        </a:p>
      </dsp:txBody>
      <dsp:txXfrm>
        <a:off x="3835360" y="2006495"/>
        <a:ext cx="1631250" cy="1888681"/>
      </dsp:txXfrm>
    </dsp:sp>
    <dsp:sp modelId="{D81C929A-FD2A-47BE-AE5B-A07388510F8D}">
      <dsp:nvSpPr>
        <dsp:cNvPr id="0" name=""/>
        <dsp:cNvSpPr/>
      </dsp:nvSpPr>
      <dsp:spPr>
        <a:xfrm>
          <a:off x="6200673" y="809556"/>
          <a:ext cx="734062" cy="7340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8A6697-504D-45A3-B696-988AF2E6EC66}">
      <dsp:nvSpPr>
        <dsp:cNvPr id="0" name=""/>
        <dsp:cNvSpPr/>
      </dsp:nvSpPr>
      <dsp:spPr>
        <a:xfrm>
          <a:off x="5752079" y="2006495"/>
          <a:ext cx="1631250" cy="1888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000" kern="1200">
              <a:solidFill>
                <a:srgbClr val="5C5D61"/>
              </a:solidFill>
              <a:latin typeface="Arial" panose="020B0604020202020204" pitchFamily="34" charset="0"/>
              <a:ea typeface="+mn-ea"/>
              <a:cs typeface="Arial" panose="020B0604020202020204" pitchFamily="34" charset="0"/>
            </a:rPr>
            <a:t>Look and maintain appropriate eye contact to connect with the person</a:t>
          </a:r>
          <a:r>
            <a:rPr lang="en-GB" sz="2400" kern="1200">
              <a:solidFill>
                <a:srgbClr val="5C5D61"/>
              </a:solidFill>
              <a:latin typeface="Arial" panose="020B0604020202020204" pitchFamily="34" charset="0"/>
              <a:ea typeface="+mn-ea"/>
              <a:cs typeface="Arial" panose="020B0604020202020204" pitchFamily="34" charset="0"/>
            </a:rPr>
            <a:t>.</a:t>
          </a:r>
          <a:endParaRPr lang="en-US" sz="2400" kern="1200">
            <a:solidFill>
              <a:srgbClr val="5C5D61"/>
            </a:solidFill>
            <a:latin typeface="Arial" panose="020B0604020202020204" pitchFamily="34" charset="0"/>
            <a:ea typeface="+mn-ea"/>
            <a:cs typeface="Arial" panose="020B0604020202020204" pitchFamily="34" charset="0"/>
          </a:endParaRPr>
        </a:p>
      </dsp:txBody>
      <dsp:txXfrm>
        <a:off x="5752079" y="2006495"/>
        <a:ext cx="1631250" cy="1888681"/>
      </dsp:txXfrm>
    </dsp:sp>
    <dsp:sp modelId="{7F19D4A0-786C-43EC-9A9A-09FAEAB25C90}">
      <dsp:nvSpPr>
        <dsp:cNvPr id="0" name=""/>
        <dsp:cNvSpPr/>
      </dsp:nvSpPr>
      <dsp:spPr>
        <a:xfrm>
          <a:off x="8117391" y="809556"/>
          <a:ext cx="734062" cy="7340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A0DC81-4A70-4312-A3D9-D307E0EDBA38}">
      <dsp:nvSpPr>
        <dsp:cNvPr id="0" name=""/>
        <dsp:cNvSpPr/>
      </dsp:nvSpPr>
      <dsp:spPr>
        <a:xfrm>
          <a:off x="7668798" y="2006495"/>
          <a:ext cx="1631250" cy="1888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000" kern="1200">
              <a:solidFill>
                <a:srgbClr val="5C5D61"/>
              </a:solidFill>
              <a:latin typeface="Arial" panose="020B0604020202020204" pitchFamily="34" charset="0"/>
              <a:ea typeface="+mn-ea"/>
              <a:cs typeface="Arial" panose="020B0604020202020204" pitchFamily="34" charset="0"/>
            </a:rPr>
            <a:t>Confirm that you are listening and have understood.</a:t>
          </a:r>
          <a:endParaRPr lang="en-US" sz="2000" kern="1200">
            <a:solidFill>
              <a:srgbClr val="5C5D61"/>
            </a:solidFill>
            <a:latin typeface="Arial" panose="020B0604020202020204" pitchFamily="34" charset="0"/>
            <a:ea typeface="+mn-ea"/>
            <a:cs typeface="Arial" panose="020B0604020202020204" pitchFamily="34" charset="0"/>
          </a:endParaRPr>
        </a:p>
      </dsp:txBody>
      <dsp:txXfrm>
        <a:off x="7668798" y="2006495"/>
        <a:ext cx="1631250" cy="1888681"/>
      </dsp:txXfrm>
    </dsp:sp>
    <dsp:sp modelId="{17CA3C70-9381-4903-8BB2-7D4ACFF03CF0}">
      <dsp:nvSpPr>
        <dsp:cNvPr id="0" name=""/>
        <dsp:cNvSpPr/>
      </dsp:nvSpPr>
      <dsp:spPr>
        <a:xfrm>
          <a:off x="10034110" y="809556"/>
          <a:ext cx="734062" cy="73406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8C37D4-376C-4BBD-ADB1-CEB27422715C}">
      <dsp:nvSpPr>
        <dsp:cNvPr id="0" name=""/>
        <dsp:cNvSpPr/>
      </dsp:nvSpPr>
      <dsp:spPr>
        <a:xfrm>
          <a:off x="9585516" y="2006495"/>
          <a:ext cx="1631250" cy="1888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000" kern="1200">
              <a:solidFill>
                <a:srgbClr val="5C5D61"/>
              </a:solidFill>
              <a:latin typeface="Arial" panose="020B0604020202020204" pitchFamily="34" charset="0"/>
              <a:ea typeface="+mn-ea"/>
              <a:cs typeface="Arial" panose="020B0604020202020204" pitchFamily="34" charset="0"/>
            </a:rPr>
            <a:t>Express empathy to show you have understood. Don’t get angry, triggered or provoked. </a:t>
          </a:r>
          <a:endParaRPr lang="en-US" sz="2000" kern="1200">
            <a:solidFill>
              <a:srgbClr val="5C5D61"/>
            </a:solidFill>
            <a:latin typeface="Arial" panose="020B0604020202020204" pitchFamily="34" charset="0"/>
            <a:ea typeface="+mn-ea"/>
            <a:cs typeface="Arial" panose="020B0604020202020204" pitchFamily="34" charset="0"/>
          </a:endParaRPr>
        </a:p>
      </dsp:txBody>
      <dsp:txXfrm>
        <a:off x="9585516" y="2006495"/>
        <a:ext cx="1631250" cy="1888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1F926-A805-42DF-BDAC-82245E71CC29}">
      <dsp:nvSpPr>
        <dsp:cNvPr id="0" name=""/>
        <dsp:cNvSpPr/>
      </dsp:nvSpPr>
      <dsp:spPr>
        <a:xfrm>
          <a:off x="0" y="3322391"/>
          <a:ext cx="1567516" cy="72685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82" tIns="170688" rIns="111482" bIns="170688"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5C5D61"/>
              </a:solidFill>
              <a:latin typeface="Arial" panose="020B0604020202020204" pitchFamily="34" charset="0"/>
              <a:cs typeface="Arial" panose="020B0604020202020204" pitchFamily="34" charset="0"/>
            </a:rPr>
            <a:t>Focus </a:t>
          </a:r>
        </a:p>
      </dsp:txBody>
      <dsp:txXfrm>
        <a:off x="0" y="3322391"/>
        <a:ext cx="1567516" cy="726858"/>
      </dsp:txXfrm>
    </dsp:sp>
    <dsp:sp modelId="{90AF874C-682D-46BB-8389-6F8C93F17BD0}">
      <dsp:nvSpPr>
        <dsp:cNvPr id="0" name=""/>
        <dsp:cNvSpPr/>
      </dsp:nvSpPr>
      <dsp:spPr>
        <a:xfrm>
          <a:off x="1567516" y="3322391"/>
          <a:ext cx="4702549" cy="72685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390" tIns="203200" rIns="95390" bIns="20320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5C5D61"/>
              </a:solidFill>
              <a:latin typeface="Arial" panose="020B0604020202020204" pitchFamily="34" charset="0"/>
              <a:cs typeface="Arial" panose="020B0604020202020204" pitchFamily="34" charset="0"/>
            </a:rPr>
            <a:t>Focus on the real problem </a:t>
          </a:r>
        </a:p>
      </dsp:txBody>
      <dsp:txXfrm>
        <a:off x="1567516" y="3322391"/>
        <a:ext cx="4702549" cy="726858"/>
      </dsp:txXfrm>
    </dsp:sp>
    <dsp:sp modelId="{C104CB46-C4B8-46CF-81D7-985F8103EAD2}">
      <dsp:nvSpPr>
        <dsp:cNvPr id="0" name=""/>
        <dsp:cNvSpPr/>
      </dsp:nvSpPr>
      <dsp:spPr>
        <a:xfrm rot="10800000">
          <a:off x="0" y="2215386"/>
          <a:ext cx="1567516" cy="1117907"/>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82" tIns="170688" rIns="111482" bIns="170688"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5C5D61"/>
              </a:solidFill>
              <a:latin typeface="Arial" panose="020B0604020202020204" pitchFamily="34" charset="0"/>
              <a:cs typeface="Arial" panose="020B0604020202020204" pitchFamily="34" charset="0"/>
            </a:rPr>
            <a:t>Share</a:t>
          </a:r>
        </a:p>
      </dsp:txBody>
      <dsp:txXfrm rot="-10800000">
        <a:off x="0" y="2215386"/>
        <a:ext cx="1567516" cy="726640"/>
      </dsp:txXfrm>
    </dsp:sp>
    <dsp:sp modelId="{B7290B44-4792-4746-AD92-D49E93EE332D}">
      <dsp:nvSpPr>
        <dsp:cNvPr id="0" name=""/>
        <dsp:cNvSpPr/>
      </dsp:nvSpPr>
      <dsp:spPr>
        <a:xfrm>
          <a:off x="1567516" y="2215386"/>
          <a:ext cx="4702549" cy="72664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390" tIns="203200" rIns="95390" bIns="20320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5C5D61"/>
              </a:solidFill>
              <a:latin typeface="Arial" panose="020B0604020202020204" pitchFamily="34" charset="0"/>
              <a:cs typeface="Arial" panose="020B0604020202020204" pitchFamily="34" charset="0"/>
            </a:rPr>
            <a:t>Share your point of view and listen to others</a:t>
          </a:r>
        </a:p>
      </dsp:txBody>
      <dsp:txXfrm>
        <a:off x="1567516" y="2215386"/>
        <a:ext cx="4702549" cy="726640"/>
      </dsp:txXfrm>
    </dsp:sp>
    <dsp:sp modelId="{19475901-F6C1-44E0-A6E1-D522C40892E6}">
      <dsp:nvSpPr>
        <dsp:cNvPr id="0" name=""/>
        <dsp:cNvSpPr/>
      </dsp:nvSpPr>
      <dsp:spPr>
        <a:xfrm rot="10800000">
          <a:off x="0" y="1108381"/>
          <a:ext cx="1567516" cy="1117907"/>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82" tIns="170688" rIns="111482" bIns="170688"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5C5D61"/>
              </a:solidFill>
              <a:latin typeface="Arial" panose="020B0604020202020204" pitchFamily="34" charset="0"/>
              <a:cs typeface="Arial" panose="020B0604020202020204" pitchFamily="34" charset="0"/>
            </a:rPr>
            <a:t>Remain</a:t>
          </a:r>
        </a:p>
      </dsp:txBody>
      <dsp:txXfrm rot="-10800000">
        <a:off x="0" y="1108381"/>
        <a:ext cx="1567516" cy="726640"/>
      </dsp:txXfrm>
    </dsp:sp>
    <dsp:sp modelId="{C94D51AC-1C09-43C9-9D9A-5B3C09030D00}">
      <dsp:nvSpPr>
        <dsp:cNvPr id="0" name=""/>
        <dsp:cNvSpPr/>
      </dsp:nvSpPr>
      <dsp:spPr>
        <a:xfrm>
          <a:off x="1567516" y="1108381"/>
          <a:ext cx="4702549" cy="72664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390" tIns="203200" rIns="95390" bIns="20320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5C5D61"/>
              </a:solidFill>
              <a:latin typeface="Arial" panose="020B0604020202020204" pitchFamily="34" charset="0"/>
              <a:cs typeface="Arial" panose="020B0604020202020204" pitchFamily="34" charset="0"/>
            </a:rPr>
            <a:t>Remain mutual and remove any biases</a:t>
          </a:r>
        </a:p>
      </dsp:txBody>
      <dsp:txXfrm>
        <a:off x="1567516" y="1108381"/>
        <a:ext cx="4702549" cy="726640"/>
      </dsp:txXfrm>
    </dsp:sp>
    <dsp:sp modelId="{6D77273A-4C4C-434D-9000-6B444F5DE44D}">
      <dsp:nvSpPr>
        <dsp:cNvPr id="0" name=""/>
        <dsp:cNvSpPr/>
      </dsp:nvSpPr>
      <dsp:spPr>
        <a:xfrm rot="10800000">
          <a:off x="0" y="1377"/>
          <a:ext cx="1567516" cy="1117907"/>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82" tIns="170688" rIns="111482" bIns="170688"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5C5D61"/>
              </a:solidFill>
              <a:latin typeface="Arial" panose="020B0604020202020204" pitchFamily="34" charset="0"/>
              <a:cs typeface="Arial" panose="020B0604020202020204" pitchFamily="34" charset="0"/>
            </a:rPr>
            <a:t>Establish</a:t>
          </a:r>
        </a:p>
      </dsp:txBody>
      <dsp:txXfrm rot="-10800000">
        <a:off x="0" y="1377"/>
        <a:ext cx="1567516" cy="726640"/>
      </dsp:txXfrm>
    </dsp:sp>
    <dsp:sp modelId="{EAAECC28-C011-4370-AAA0-91BB1CDD41C6}">
      <dsp:nvSpPr>
        <dsp:cNvPr id="0" name=""/>
        <dsp:cNvSpPr/>
      </dsp:nvSpPr>
      <dsp:spPr>
        <a:xfrm>
          <a:off x="1567516" y="1377"/>
          <a:ext cx="4702549" cy="72664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390" tIns="203200" rIns="95390" bIns="20320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5C5D61"/>
              </a:solidFill>
              <a:latin typeface="Arial" panose="020B0604020202020204" pitchFamily="34" charset="0"/>
              <a:cs typeface="Arial" panose="020B0604020202020204" pitchFamily="34" charset="0"/>
            </a:rPr>
            <a:t>Establish what is causing the conflict</a:t>
          </a:r>
        </a:p>
      </dsp:txBody>
      <dsp:txXfrm>
        <a:off x="1567516" y="1377"/>
        <a:ext cx="4702549" cy="72664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FE7E4-F33C-472C-8BFC-473E4D49F4DD}" type="datetimeFigureOut">
              <a:rPr lang="en-GB" smtClean="0"/>
              <a:t>19/06/2023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4E497-132A-48FC-9CD8-B5EAFCEED8A8}" type="slidenum">
              <a:rPr lang="en-GB" smtClean="0"/>
              <a:t>‹#›</a:t>
            </a:fld>
            <a:endParaRPr lang="en-GB"/>
          </a:p>
        </p:txBody>
      </p:sp>
    </p:spTree>
    <p:extLst>
      <p:ext uri="{BB962C8B-B14F-4D97-AF65-F5344CB8AC3E}">
        <p14:creationId xmlns:p14="http://schemas.microsoft.com/office/powerpoint/2010/main" val="3299126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dictionary.cambridge.org/dictionary/english/principle" TargetMode="External"/><Relationship Id="rId3" Type="http://schemas.openxmlformats.org/officeDocument/2006/relationships/hyperlink" Target="https://dictionary.cambridge.org/dictionary/english/active" TargetMode="External"/><Relationship Id="rId7" Type="http://schemas.openxmlformats.org/officeDocument/2006/relationships/hyperlink" Target="https://dictionary.cambridge.org/dictionary/english/opinion"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dictionary.cambridge.org/dictionary/english/oppose" TargetMode="External"/><Relationship Id="rId5" Type="http://schemas.openxmlformats.org/officeDocument/2006/relationships/hyperlink" Target="https://dictionary.cambridge.org/dictionary/english/people" TargetMode="External"/><Relationship Id="rId4" Type="http://schemas.openxmlformats.org/officeDocument/2006/relationships/hyperlink" Target="https://dictionary.cambridge.org/dictionary/english/disagreement" TargetMode="External"/><Relationship Id="rId9" Type="http://schemas.openxmlformats.org/officeDocument/2006/relationships/hyperlink" Target="https://www.hrcloud.com/products/company-intranet-employee-recognition-softwar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Run through agenda</a:t>
            </a:r>
          </a:p>
          <a:p>
            <a:endParaRPr lang="en-GB"/>
          </a:p>
          <a:p>
            <a:r>
              <a:rPr lang="en-GB"/>
              <a:t>1 minute</a:t>
            </a:r>
          </a:p>
        </p:txBody>
      </p:sp>
      <p:sp>
        <p:nvSpPr>
          <p:cNvPr id="4" name="Slide Number Placeholder 3"/>
          <p:cNvSpPr>
            <a:spLocks noGrp="1"/>
          </p:cNvSpPr>
          <p:nvPr>
            <p:ph type="sldNum" sz="quarter" idx="5"/>
          </p:nvPr>
        </p:nvSpPr>
        <p:spPr/>
        <p:txBody>
          <a:bodyPr/>
          <a:lstStyle/>
          <a:p>
            <a:fld id="{0F14E497-132A-48FC-9CD8-B5EAFCEED8A8}" type="slidenum">
              <a:rPr lang="en-GB" smtClean="0"/>
              <a:t>2</a:t>
            </a:fld>
            <a:endParaRPr lang="en-GB"/>
          </a:p>
        </p:txBody>
      </p:sp>
    </p:spTree>
    <p:extLst>
      <p:ext uri="{BB962C8B-B14F-4D97-AF65-F5344CB8AC3E}">
        <p14:creationId xmlns:p14="http://schemas.microsoft.com/office/powerpoint/2010/main" val="415971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Nothing can be resolved until the conflict is redirected to a constructive conversation. A useful discussion needs to occur for us to de-escalate a conflict. Its not easy to do but this is where you can use a selection of open-ended coaching questions to redirect the conflict into a fruitful conversation. </a:t>
            </a:r>
          </a:p>
          <a:p>
            <a:endParaRPr lang="en-GB"/>
          </a:p>
          <a:p>
            <a:r>
              <a:rPr lang="en-GB"/>
              <a:t>You want to remain calm and polite and show that you are listening to them or both parties equally. </a:t>
            </a:r>
          </a:p>
          <a:p>
            <a:endParaRPr lang="en-GB" b="0" i="0">
              <a:solidFill>
                <a:srgbClr val="434F57"/>
              </a:solidFill>
              <a:effectLst/>
              <a:latin typeface="Lato" panose="020F0502020204030203" pitchFamily="34" charset="0"/>
            </a:endParaRPr>
          </a:p>
          <a:p>
            <a:r>
              <a:rPr lang="en-GB" b="0" i="0">
                <a:solidFill>
                  <a:srgbClr val="434F57"/>
                </a:solidFill>
                <a:effectLst/>
                <a:latin typeface="Lato" panose="020F0502020204030203" pitchFamily="34" charset="0"/>
              </a:rPr>
              <a:t>You will also need to clarify the source of the conflict as this will enable you to understand how the issue came to grow in the first place. Additionally, you will be able to get both parties to consent to what the disagreement is. And to do so, you need to discuss the needs which are not being met on both sides of the issues. Also, you need to warranty mutual understanding. Ensure you obtain as much information as possible on each side’s outlook. Continue asking those coaching questions until you are confident that all the conflicting parties understand the issue. (</a:t>
            </a:r>
            <a:r>
              <a:rPr lang="en-GB" b="1" i="0">
                <a:solidFill>
                  <a:srgbClr val="434F57"/>
                </a:solidFill>
                <a:effectLst/>
                <a:latin typeface="Lato" panose="020F0502020204030203" pitchFamily="34" charset="0"/>
              </a:rPr>
              <a:t>Refer people to the Coaching Questions for Conflict fact sheet</a:t>
            </a:r>
            <a:r>
              <a:rPr lang="en-GB" b="0" i="0">
                <a:solidFill>
                  <a:srgbClr val="434F57"/>
                </a:solidFill>
                <a:effectLst/>
                <a:latin typeface="Lato" panose="020F0502020204030203" pitchFamily="34" charset="0"/>
              </a:rPr>
              <a:t>). </a:t>
            </a:r>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fld id="{0F14E497-132A-48FC-9CD8-B5EAFCEED8A8}" type="slidenum">
              <a:rPr lang="en-GB" smtClean="0"/>
              <a:t>11</a:t>
            </a:fld>
            <a:endParaRPr lang="en-GB"/>
          </a:p>
        </p:txBody>
      </p:sp>
    </p:spTree>
    <p:extLst>
      <p:ext uri="{BB962C8B-B14F-4D97-AF65-F5344CB8AC3E}">
        <p14:creationId xmlns:p14="http://schemas.microsoft.com/office/powerpoint/2010/main" val="3190905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434F57"/>
                </a:solidFill>
                <a:effectLst/>
                <a:latin typeface="Lato" panose="020F0502020204030203" pitchFamily="34" charset="0"/>
              </a:rPr>
              <a:t>After listening to the concerns of both parties, take time, and investigate the case. Do not prejudge or come up with a final verdict on the basis of what you have. Dig deeper and find out more about the happenings, involved parties, the issues, and how people are feeling. Have an individual and confident conversation with those involved and listen in a keen manner to ensure you comprehend their viewpoints. You can do so by summarising their statements and replicating them back to them. Also, try finding any underlying conflict sources which may not be evident or noticeable at fast.</a:t>
            </a:r>
            <a:endParaRPr lang="en-GB"/>
          </a:p>
        </p:txBody>
      </p:sp>
      <p:sp>
        <p:nvSpPr>
          <p:cNvPr id="4" name="Slide Number Placeholder 3"/>
          <p:cNvSpPr>
            <a:spLocks noGrp="1"/>
          </p:cNvSpPr>
          <p:nvPr>
            <p:ph type="sldNum" sz="quarter" idx="5"/>
          </p:nvPr>
        </p:nvSpPr>
        <p:spPr/>
        <p:txBody>
          <a:bodyPr/>
          <a:lstStyle/>
          <a:p>
            <a:fld id="{0F14E497-132A-48FC-9CD8-B5EAFCEED8A8}" type="slidenum">
              <a:rPr lang="en-GB" smtClean="0"/>
              <a:t>12</a:t>
            </a:fld>
            <a:endParaRPr lang="en-GB"/>
          </a:p>
        </p:txBody>
      </p:sp>
    </p:spTree>
    <p:extLst>
      <p:ext uri="{BB962C8B-B14F-4D97-AF65-F5344CB8AC3E}">
        <p14:creationId xmlns:p14="http://schemas.microsoft.com/office/powerpoint/2010/main" val="281094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434F57"/>
                </a:solidFill>
                <a:effectLst/>
                <a:latin typeface="Lato" panose="020F0502020204030203" pitchFamily="34" charset="0"/>
              </a:rPr>
              <a:t>After clarifying the source of conflict, talking to both parties, and investigating the situation, you need to sit down with both parties and discuss the common ways you can execute to meet the common goal, which is managing and resolving the matter at hand. Listen, communicate and brainstorm together until you exhaust all options</a:t>
            </a:r>
            <a:endParaRPr lang="en-GB"/>
          </a:p>
        </p:txBody>
      </p:sp>
      <p:sp>
        <p:nvSpPr>
          <p:cNvPr id="4" name="Slide Number Placeholder 3"/>
          <p:cNvSpPr>
            <a:spLocks noGrp="1"/>
          </p:cNvSpPr>
          <p:nvPr>
            <p:ph type="sldNum" sz="quarter" idx="5"/>
          </p:nvPr>
        </p:nvSpPr>
        <p:spPr/>
        <p:txBody>
          <a:bodyPr/>
          <a:lstStyle/>
          <a:p>
            <a:fld id="{0F14E497-132A-48FC-9CD8-B5EAFCEED8A8}" type="slidenum">
              <a:rPr lang="en-GB" smtClean="0"/>
              <a:t>13</a:t>
            </a:fld>
            <a:endParaRPr lang="en-GB"/>
          </a:p>
        </p:txBody>
      </p:sp>
    </p:spTree>
    <p:extLst>
      <p:ext uri="{BB962C8B-B14F-4D97-AF65-F5344CB8AC3E}">
        <p14:creationId xmlns:p14="http://schemas.microsoft.com/office/powerpoint/2010/main" val="358750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is key to resolving and de-escalating conflict is your leadership and the way. You will need to guide the process, you will need to step up to the plate, and it takes  a lot of practice. It is not something you are going to learn overnight so be patient with yourself. </a:t>
            </a:r>
          </a:p>
          <a:p>
            <a:endParaRPr lang="en-GB"/>
          </a:p>
          <a:p>
            <a:r>
              <a:rPr lang="en-GB"/>
              <a:t>Its also important to understand that there may be situations in which even after using the 4 strategies, conflict cannot be resolved. In this this situations you can find further help and support through (OUTLINE THIS). </a:t>
            </a:r>
          </a:p>
        </p:txBody>
      </p:sp>
      <p:sp>
        <p:nvSpPr>
          <p:cNvPr id="4" name="Slide Number Placeholder 3"/>
          <p:cNvSpPr>
            <a:spLocks noGrp="1"/>
          </p:cNvSpPr>
          <p:nvPr>
            <p:ph type="sldNum" sz="quarter" idx="5"/>
          </p:nvPr>
        </p:nvSpPr>
        <p:spPr/>
        <p:txBody>
          <a:bodyPr/>
          <a:lstStyle/>
          <a:p>
            <a:fld id="{0F14E497-132A-48FC-9CD8-B5EAFCEED8A8}" type="slidenum">
              <a:rPr lang="en-GB" smtClean="0"/>
              <a:t>14</a:t>
            </a:fld>
            <a:endParaRPr lang="en-GB"/>
          </a:p>
        </p:txBody>
      </p:sp>
    </p:spTree>
    <p:extLst>
      <p:ext uri="{BB962C8B-B14F-4D97-AF65-F5344CB8AC3E}">
        <p14:creationId xmlns:p14="http://schemas.microsoft.com/office/powerpoint/2010/main" val="1043589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Provide scenarios and ask them to review and feedback to wider group. </a:t>
            </a:r>
          </a:p>
        </p:txBody>
      </p:sp>
      <p:sp>
        <p:nvSpPr>
          <p:cNvPr id="4" name="Slide Number Placeholder 3"/>
          <p:cNvSpPr>
            <a:spLocks noGrp="1"/>
          </p:cNvSpPr>
          <p:nvPr>
            <p:ph type="sldNum" sz="quarter" idx="5"/>
          </p:nvPr>
        </p:nvSpPr>
        <p:spPr/>
        <p:txBody>
          <a:bodyPr/>
          <a:lstStyle/>
          <a:p>
            <a:fld id="{0F14E497-132A-48FC-9CD8-B5EAFCEED8A8}" type="slidenum">
              <a:rPr lang="en-GB" smtClean="0"/>
              <a:t>17</a:t>
            </a:fld>
            <a:endParaRPr lang="en-GB"/>
          </a:p>
        </p:txBody>
      </p:sp>
    </p:spTree>
    <p:extLst>
      <p:ext uri="{BB962C8B-B14F-4D97-AF65-F5344CB8AC3E}">
        <p14:creationId xmlns:p14="http://schemas.microsoft.com/office/powerpoint/2010/main" val="2679763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Emma and Anna to write up two scenarios/situations and insert in the slide. </a:t>
            </a:r>
          </a:p>
        </p:txBody>
      </p:sp>
      <p:sp>
        <p:nvSpPr>
          <p:cNvPr id="4" name="Slide Number Placeholder 3"/>
          <p:cNvSpPr>
            <a:spLocks noGrp="1"/>
          </p:cNvSpPr>
          <p:nvPr>
            <p:ph type="sldNum" sz="quarter" idx="5"/>
          </p:nvPr>
        </p:nvSpPr>
        <p:spPr/>
        <p:txBody>
          <a:bodyPr/>
          <a:lstStyle/>
          <a:p>
            <a:fld id="{0F14E497-132A-48FC-9CD8-B5EAFCEED8A8}" type="slidenum">
              <a:rPr lang="en-GB" smtClean="0"/>
              <a:t>18</a:t>
            </a:fld>
            <a:endParaRPr lang="en-GB"/>
          </a:p>
        </p:txBody>
      </p:sp>
    </p:spTree>
    <p:extLst>
      <p:ext uri="{BB962C8B-B14F-4D97-AF65-F5344CB8AC3E}">
        <p14:creationId xmlns:p14="http://schemas.microsoft.com/office/powerpoint/2010/main" val="3982124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Emma and Anna to write up two scenarios/situations and insert in the slide. </a:t>
            </a:r>
          </a:p>
        </p:txBody>
      </p:sp>
      <p:sp>
        <p:nvSpPr>
          <p:cNvPr id="4" name="Slide Number Placeholder 3"/>
          <p:cNvSpPr>
            <a:spLocks noGrp="1"/>
          </p:cNvSpPr>
          <p:nvPr>
            <p:ph type="sldNum" sz="quarter" idx="5"/>
          </p:nvPr>
        </p:nvSpPr>
        <p:spPr/>
        <p:txBody>
          <a:bodyPr/>
          <a:lstStyle/>
          <a:p>
            <a:fld id="{0F14E497-132A-48FC-9CD8-B5EAFCEED8A8}" type="slidenum">
              <a:rPr lang="en-GB" smtClean="0"/>
              <a:t>19</a:t>
            </a:fld>
            <a:endParaRPr lang="en-GB"/>
          </a:p>
        </p:txBody>
      </p:sp>
    </p:spTree>
    <p:extLst>
      <p:ext uri="{BB962C8B-B14F-4D97-AF65-F5344CB8AC3E}">
        <p14:creationId xmlns:p14="http://schemas.microsoft.com/office/powerpoint/2010/main" val="1658043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Emma and Anna to write up two scenarios/situations and insert in the slide. </a:t>
            </a:r>
          </a:p>
        </p:txBody>
      </p:sp>
      <p:sp>
        <p:nvSpPr>
          <p:cNvPr id="4" name="Slide Number Placeholder 3"/>
          <p:cNvSpPr>
            <a:spLocks noGrp="1"/>
          </p:cNvSpPr>
          <p:nvPr>
            <p:ph type="sldNum" sz="quarter" idx="5"/>
          </p:nvPr>
        </p:nvSpPr>
        <p:spPr/>
        <p:txBody>
          <a:bodyPr/>
          <a:lstStyle/>
          <a:p>
            <a:fld id="{0F14E497-132A-48FC-9CD8-B5EAFCEED8A8}" type="slidenum">
              <a:rPr lang="en-GB" smtClean="0"/>
              <a:t>20</a:t>
            </a:fld>
            <a:endParaRPr lang="en-GB"/>
          </a:p>
        </p:txBody>
      </p:sp>
    </p:spTree>
    <p:extLst>
      <p:ext uri="{BB962C8B-B14F-4D97-AF65-F5344CB8AC3E}">
        <p14:creationId xmlns:p14="http://schemas.microsoft.com/office/powerpoint/2010/main" val="1642031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Emma and Anna to write up two scenarios/situations and insert in the slide. </a:t>
            </a:r>
          </a:p>
        </p:txBody>
      </p:sp>
      <p:sp>
        <p:nvSpPr>
          <p:cNvPr id="4" name="Slide Number Placeholder 3"/>
          <p:cNvSpPr>
            <a:spLocks noGrp="1"/>
          </p:cNvSpPr>
          <p:nvPr>
            <p:ph type="sldNum" sz="quarter" idx="5"/>
          </p:nvPr>
        </p:nvSpPr>
        <p:spPr/>
        <p:txBody>
          <a:bodyPr/>
          <a:lstStyle/>
          <a:p>
            <a:fld id="{0F14E497-132A-48FC-9CD8-B5EAFCEED8A8}" type="slidenum">
              <a:rPr lang="en-GB" smtClean="0"/>
              <a:t>21</a:t>
            </a:fld>
            <a:endParaRPr lang="en-GB"/>
          </a:p>
        </p:txBody>
      </p:sp>
    </p:spTree>
    <p:extLst>
      <p:ext uri="{BB962C8B-B14F-4D97-AF65-F5344CB8AC3E}">
        <p14:creationId xmlns:p14="http://schemas.microsoft.com/office/powerpoint/2010/main" val="184502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By the end of this session you will have a better:</a:t>
            </a:r>
          </a:p>
          <a:p>
            <a:endParaRPr lang="en-GB"/>
          </a:p>
          <a:p>
            <a:pPr marL="171450" indent="-171450">
              <a:buFontTx/>
              <a:buChar char="-"/>
            </a:pPr>
            <a:r>
              <a:rPr lang="en-GB"/>
              <a:t>Understanding of what conflict is and type of conflict</a:t>
            </a:r>
          </a:p>
          <a:p>
            <a:pPr marL="171450" indent="-171450">
              <a:buFontTx/>
              <a:buChar char="-"/>
            </a:pPr>
            <a:r>
              <a:rPr lang="en-GB"/>
              <a:t>Where do sources of conflict come from</a:t>
            </a:r>
          </a:p>
          <a:p>
            <a:pPr marL="171450" indent="-171450">
              <a:buFontTx/>
              <a:buChar char="-"/>
            </a:pPr>
            <a:r>
              <a:rPr lang="en-GB"/>
              <a:t>4 step process to managing conflict and de-escalation</a:t>
            </a:r>
          </a:p>
          <a:p>
            <a:pPr marL="171450" indent="-171450">
              <a:buFontTx/>
              <a:buChar char="-"/>
            </a:pPr>
            <a:endParaRPr lang="en-GB"/>
          </a:p>
          <a:p>
            <a:pPr marL="0" indent="0">
              <a:buFontTx/>
              <a:buNone/>
            </a:pPr>
            <a:r>
              <a:rPr lang="en-GB"/>
              <a:t>1 minute</a:t>
            </a:r>
          </a:p>
        </p:txBody>
      </p:sp>
      <p:sp>
        <p:nvSpPr>
          <p:cNvPr id="4" name="Slide Number Placeholder 3"/>
          <p:cNvSpPr>
            <a:spLocks noGrp="1"/>
          </p:cNvSpPr>
          <p:nvPr>
            <p:ph type="sldNum" sz="quarter" idx="5"/>
          </p:nvPr>
        </p:nvSpPr>
        <p:spPr/>
        <p:txBody>
          <a:bodyPr/>
          <a:lstStyle/>
          <a:p>
            <a:fld id="{0F14E497-132A-48FC-9CD8-B5EAFCEED8A8}" type="slidenum">
              <a:rPr lang="en-GB" smtClean="0"/>
              <a:t>3</a:t>
            </a:fld>
            <a:endParaRPr lang="en-GB"/>
          </a:p>
        </p:txBody>
      </p:sp>
    </p:spTree>
    <p:extLst>
      <p:ext uri="{BB962C8B-B14F-4D97-AF65-F5344CB8AC3E}">
        <p14:creationId xmlns:p14="http://schemas.microsoft.com/office/powerpoint/2010/main" val="147864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231F20"/>
                </a:solidFill>
                <a:effectLst/>
                <a:latin typeface="ReithSans"/>
              </a:rPr>
              <a:t>By definition, </a:t>
            </a:r>
            <a:r>
              <a:rPr lang="en-GB" sz="1200" b="0" i="0" kern="1200">
                <a:solidFill>
                  <a:srgbClr val="231F20"/>
                </a:solidFill>
                <a:effectLst/>
                <a:latin typeface="ReithSans"/>
                <a:ea typeface="+mn-ea"/>
                <a:cs typeface="+mn-cs"/>
              </a:rPr>
              <a:t>conflict is </a:t>
            </a:r>
            <a:r>
              <a:rPr lang="en-GB" sz="1200" b="0" i="0" u="none" kern="1200">
                <a:solidFill>
                  <a:srgbClr val="231F20"/>
                </a:solidFill>
                <a:effectLst/>
                <a:latin typeface="ReithSans"/>
                <a:ea typeface="+mn-ea"/>
                <a:cs typeface="+mn-cs"/>
              </a:rPr>
              <a:t>defined as an </a:t>
            </a:r>
            <a:r>
              <a:rPr lang="en-GB" sz="1200" b="0" i="0" u="none" kern="1200">
                <a:solidFill>
                  <a:srgbClr val="231F20"/>
                </a:solidFill>
                <a:effectLst/>
                <a:latin typeface="ReithSans"/>
                <a:ea typeface="+mn-ea"/>
                <a:cs typeface="+mn-cs"/>
                <a:hlinkClick r:id="rId3" tooltip="active">
                  <a:extLst>
                    <a:ext uri="{A12FA001-AC4F-418D-AE19-62706E023703}">
                      <ahyp:hlinkClr xmlns:ahyp="http://schemas.microsoft.com/office/drawing/2018/hyperlinkcolor" val="tx"/>
                    </a:ext>
                  </a:extLst>
                </a:hlinkClick>
              </a:rPr>
              <a:t>active</a:t>
            </a:r>
            <a:r>
              <a:rPr lang="en-GB" sz="1200" b="0" i="0" u="none" kern="1200">
                <a:solidFill>
                  <a:srgbClr val="231F20"/>
                </a:solidFill>
                <a:effectLst/>
                <a:latin typeface="ReithSans"/>
                <a:ea typeface="+mn-ea"/>
                <a:cs typeface="+mn-cs"/>
              </a:rPr>
              <a:t> </a:t>
            </a:r>
            <a:r>
              <a:rPr lang="en-GB" sz="1200" b="0" i="0" u="none" kern="1200">
                <a:solidFill>
                  <a:srgbClr val="231F20"/>
                </a:solidFill>
                <a:effectLst/>
                <a:latin typeface="ReithSans"/>
                <a:ea typeface="+mn-ea"/>
                <a:cs typeface="+mn-cs"/>
                <a:hlinkClick r:id="rId4" tooltip="disagreement">
                  <a:extLst>
                    <a:ext uri="{A12FA001-AC4F-418D-AE19-62706E023703}">
                      <ahyp:hlinkClr xmlns:ahyp="http://schemas.microsoft.com/office/drawing/2018/hyperlinkcolor" val="tx"/>
                    </a:ext>
                  </a:extLst>
                </a:hlinkClick>
              </a:rPr>
              <a:t>disagreement</a:t>
            </a:r>
            <a:r>
              <a:rPr lang="en-GB" sz="1200" b="0" i="0" u="none" kern="1200">
                <a:solidFill>
                  <a:srgbClr val="231F20"/>
                </a:solidFill>
                <a:effectLst/>
                <a:latin typeface="ReithSans"/>
                <a:ea typeface="+mn-ea"/>
                <a:cs typeface="+mn-cs"/>
              </a:rPr>
              <a:t> between </a:t>
            </a:r>
            <a:r>
              <a:rPr lang="en-GB" sz="1200" b="0" i="0" u="none" kern="1200">
                <a:solidFill>
                  <a:srgbClr val="231F20"/>
                </a:solidFill>
                <a:effectLst/>
                <a:latin typeface="ReithSans"/>
                <a:ea typeface="+mn-ea"/>
                <a:cs typeface="+mn-cs"/>
                <a:hlinkClick r:id="rId5" tooltip="people">
                  <a:extLst>
                    <a:ext uri="{A12FA001-AC4F-418D-AE19-62706E023703}">
                      <ahyp:hlinkClr xmlns:ahyp="http://schemas.microsoft.com/office/drawing/2018/hyperlinkcolor" val="tx"/>
                    </a:ext>
                  </a:extLst>
                </a:hlinkClick>
              </a:rPr>
              <a:t>people</a:t>
            </a:r>
            <a:r>
              <a:rPr lang="en-GB" sz="1200" b="0" i="0" u="none" kern="1200">
                <a:solidFill>
                  <a:srgbClr val="231F20"/>
                </a:solidFill>
                <a:effectLst/>
                <a:latin typeface="ReithSans"/>
                <a:ea typeface="+mn-ea"/>
                <a:cs typeface="+mn-cs"/>
              </a:rPr>
              <a:t> with </a:t>
            </a:r>
            <a:r>
              <a:rPr lang="en-GB" sz="1200" b="0" i="0" u="none" kern="1200">
                <a:solidFill>
                  <a:srgbClr val="231F20"/>
                </a:solidFill>
                <a:effectLst/>
                <a:latin typeface="ReithSans"/>
                <a:ea typeface="+mn-ea"/>
                <a:cs typeface="+mn-cs"/>
                <a:hlinkClick r:id="rId6" tooltip="opposing">
                  <a:extLst>
                    <a:ext uri="{A12FA001-AC4F-418D-AE19-62706E023703}">
                      <ahyp:hlinkClr xmlns:ahyp="http://schemas.microsoft.com/office/drawing/2018/hyperlinkcolor" val="tx"/>
                    </a:ext>
                  </a:extLst>
                </a:hlinkClick>
              </a:rPr>
              <a:t>opposing</a:t>
            </a:r>
            <a:r>
              <a:rPr lang="en-GB" sz="1200" b="0" i="0" u="none" kern="1200">
                <a:solidFill>
                  <a:srgbClr val="231F20"/>
                </a:solidFill>
                <a:effectLst/>
                <a:latin typeface="ReithSans"/>
                <a:ea typeface="+mn-ea"/>
                <a:cs typeface="+mn-cs"/>
              </a:rPr>
              <a:t> </a:t>
            </a:r>
            <a:r>
              <a:rPr lang="en-GB" sz="1200" b="0" i="0" u="none" kern="1200">
                <a:solidFill>
                  <a:srgbClr val="231F20"/>
                </a:solidFill>
                <a:effectLst/>
                <a:latin typeface="ReithSans"/>
                <a:ea typeface="+mn-ea"/>
                <a:cs typeface="+mn-cs"/>
                <a:hlinkClick r:id="rId7" tooltip="opinions">
                  <a:extLst>
                    <a:ext uri="{A12FA001-AC4F-418D-AE19-62706E023703}">
                      <ahyp:hlinkClr xmlns:ahyp="http://schemas.microsoft.com/office/drawing/2018/hyperlinkcolor" val="tx"/>
                    </a:ext>
                  </a:extLst>
                </a:hlinkClick>
              </a:rPr>
              <a:t>opinions</a:t>
            </a:r>
            <a:r>
              <a:rPr lang="en-GB" sz="1200" b="0" i="0" u="none" kern="1200">
                <a:solidFill>
                  <a:srgbClr val="231F20"/>
                </a:solidFill>
                <a:effectLst/>
                <a:latin typeface="ReithSans"/>
                <a:ea typeface="+mn-ea"/>
                <a:cs typeface="+mn-cs"/>
              </a:rPr>
              <a:t> or </a:t>
            </a:r>
            <a:r>
              <a:rPr lang="en-GB" sz="1200" b="0" i="0" u="none" kern="1200">
                <a:solidFill>
                  <a:srgbClr val="231F20"/>
                </a:solidFill>
                <a:effectLst/>
                <a:latin typeface="ReithSans"/>
                <a:ea typeface="+mn-ea"/>
                <a:cs typeface="+mn-cs"/>
                <a:hlinkClick r:id="rId8" tooltip="principles">
                  <a:extLst>
                    <a:ext uri="{A12FA001-AC4F-418D-AE19-62706E023703}">
                      <ahyp:hlinkClr xmlns:ahyp="http://schemas.microsoft.com/office/drawing/2018/hyperlinkcolor" val="tx"/>
                    </a:ext>
                  </a:extLst>
                </a:hlinkClick>
              </a:rPr>
              <a:t>principles</a:t>
            </a:r>
            <a:r>
              <a:rPr lang="en-GB" sz="1200" b="0" i="0" u="none" kern="1200">
                <a:solidFill>
                  <a:srgbClr val="231F20"/>
                </a:solidFill>
                <a:effectLst/>
                <a:latin typeface="ReithSans"/>
                <a:ea typeface="+mn-ea"/>
                <a:cs typeface="+mn-cs"/>
              </a:rPr>
              <a:t>. </a:t>
            </a:r>
          </a:p>
          <a:p>
            <a:pPr algn="l"/>
            <a:endParaRPr lang="en-GB" b="0" i="0">
              <a:solidFill>
                <a:srgbClr val="231F20"/>
              </a:solidFill>
              <a:effectLst/>
              <a:latin typeface="ReithSans"/>
            </a:endParaRPr>
          </a:p>
          <a:p>
            <a:pPr algn="l"/>
            <a:r>
              <a:rPr lang="en-GB" b="0" i="0">
                <a:solidFill>
                  <a:srgbClr val="231F20"/>
                </a:solidFill>
                <a:effectLst/>
                <a:latin typeface="ReithSans"/>
              </a:rPr>
              <a:t>Conflict means different things to different people and there are various types of conflict. In basic terms conflict is a serious disagreement or argument.</a:t>
            </a:r>
          </a:p>
          <a:p>
            <a:pPr algn="l"/>
            <a:r>
              <a:rPr lang="en-GB" b="0" i="0">
                <a:solidFill>
                  <a:srgbClr val="231F20"/>
                </a:solidFill>
                <a:effectLst/>
                <a:latin typeface="ReithSans"/>
              </a:rPr>
              <a:t>Conflict usually happens between people when they have different opinions on things. A conflict can happen between two people or between groups of people, for example between you and your best friend, or within a group of people at work or University.</a:t>
            </a:r>
          </a:p>
          <a:p>
            <a:pPr algn="l"/>
            <a:endParaRPr lang="en-GB" b="0" i="0">
              <a:solidFill>
                <a:srgbClr val="231F20"/>
              </a:solidFill>
              <a:effectLst/>
              <a:latin typeface="Reith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434F57"/>
                </a:solidFill>
                <a:effectLst/>
                <a:latin typeface="Lato" panose="020F0502020204030203" pitchFamily="34" charset="0"/>
              </a:rPr>
              <a:t>Conflicts are inevitable in a person’s day-to-day life. And when they happen, the idea is not to try to prevent them but rather to resolve and manage them in an effective manner. When people use </a:t>
            </a:r>
            <a:r>
              <a:rPr lang="en-GB" sz="1200" b="0" i="0" u="none" kern="1200">
                <a:solidFill>
                  <a:srgbClr val="434F57"/>
                </a:solidFill>
                <a:effectLst/>
                <a:latin typeface="Lato" panose="020F0502020204030203" pitchFamily="34" charset="0"/>
                <a:ea typeface="+mn-ea"/>
                <a:cs typeface="+mn-cs"/>
              </a:rPr>
              <a:t>the </a:t>
            </a:r>
            <a:r>
              <a:rPr lang="en-GB" sz="1200" b="0" i="0" u="none" kern="1200">
                <a:solidFill>
                  <a:srgbClr val="434F57"/>
                </a:solidFill>
                <a:effectLst/>
                <a:latin typeface="Lato" panose="020F0502020204030203" pitchFamily="34" charset="0"/>
                <a:ea typeface="+mn-ea"/>
                <a:cs typeface="+mn-cs"/>
                <a:hlinkClick r:id="rId9">
                  <a:extLst>
                    <a:ext uri="{A12FA001-AC4F-418D-AE19-62706E023703}">
                      <ahyp:hlinkClr xmlns:ahyp="http://schemas.microsoft.com/office/drawing/2018/hyperlinkcolor" val="tx"/>
                    </a:ext>
                  </a:extLst>
                </a:hlinkClick>
              </a:rPr>
              <a:t>appropriate tools of resolution</a:t>
            </a:r>
            <a:r>
              <a:rPr lang="en-GB" sz="1200" b="0" i="0" u="none" kern="1200">
                <a:solidFill>
                  <a:srgbClr val="434F57"/>
                </a:solidFill>
                <a:effectLst/>
                <a:latin typeface="Lato" panose="020F0502020204030203" pitchFamily="34" charset="0"/>
                <a:ea typeface="+mn-ea"/>
                <a:cs typeface="+mn-cs"/>
              </a:rPr>
              <a:t> </a:t>
            </a:r>
            <a:r>
              <a:rPr lang="en-GB" b="0" i="0">
                <a:solidFill>
                  <a:srgbClr val="434F57"/>
                </a:solidFill>
                <a:effectLst/>
                <a:latin typeface="Lato" panose="020F0502020204030203" pitchFamily="34" charset="0"/>
              </a:rPr>
              <a:t>to address issues, they will be able to keep their differences from rising to major problems. </a:t>
            </a:r>
            <a:endParaRPr lang="en-GB"/>
          </a:p>
          <a:p>
            <a:pPr algn="l"/>
            <a:endParaRPr lang="en-GB" b="0" i="0">
              <a:solidFill>
                <a:srgbClr val="231F20"/>
              </a:solidFill>
              <a:effectLst/>
              <a:latin typeface="ReithSans"/>
            </a:endParaRPr>
          </a:p>
          <a:p>
            <a:pPr algn="l"/>
            <a:endParaRPr lang="en-GB" b="0" i="0">
              <a:solidFill>
                <a:srgbClr val="231F20"/>
              </a:solidFill>
              <a:effectLst/>
              <a:latin typeface="ReithSans"/>
            </a:endParaRPr>
          </a:p>
          <a:p>
            <a:pPr algn="l"/>
            <a:r>
              <a:rPr lang="en-GB" b="1" i="0">
                <a:solidFill>
                  <a:srgbClr val="231F20"/>
                </a:solidFill>
                <a:effectLst/>
                <a:latin typeface="ReithSans"/>
              </a:rPr>
              <a:t>Activity for the group</a:t>
            </a:r>
            <a:r>
              <a:rPr lang="en-GB" b="0" i="0">
                <a:solidFill>
                  <a:srgbClr val="231F20"/>
                </a:solidFill>
                <a:effectLst/>
                <a:latin typeface="ReithSans"/>
              </a:rPr>
              <a:t>: ask them to identify what they associate with conflict (</a:t>
            </a:r>
            <a:r>
              <a:rPr lang="en-GB" b="0" i="0" err="1">
                <a:solidFill>
                  <a:srgbClr val="231F20"/>
                </a:solidFill>
                <a:effectLst/>
                <a:latin typeface="ReithSans"/>
              </a:rPr>
              <a:t>e.g</a:t>
            </a:r>
            <a:r>
              <a:rPr lang="en-GB" b="0" i="0">
                <a:solidFill>
                  <a:srgbClr val="231F20"/>
                </a:solidFill>
                <a:effectLst/>
                <a:latin typeface="ReithSans"/>
              </a:rPr>
              <a:t> anxiety, distress, fear, stress, hurt). </a:t>
            </a:r>
          </a:p>
          <a:p>
            <a:pPr algn="l"/>
            <a:endParaRPr lang="en-GB" b="0" i="0">
              <a:solidFill>
                <a:srgbClr val="231F20"/>
              </a:solidFill>
              <a:effectLst/>
              <a:latin typeface="ReithSans"/>
            </a:endParaRPr>
          </a:p>
          <a:p>
            <a:pPr algn="l"/>
            <a:r>
              <a:rPr lang="en-GB" b="0" i="0">
                <a:solidFill>
                  <a:srgbClr val="231F20"/>
                </a:solidFill>
                <a:effectLst/>
                <a:latin typeface="ReithSans"/>
              </a:rPr>
              <a:t>2 minutes</a:t>
            </a:r>
            <a:endParaRPr lang="en-GB"/>
          </a:p>
        </p:txBody>
      </p:sp>
      <p:sp>
        <p:nvSpPr>
          <p:cNvPr id="4" name="Slide Number Placeholder 3"/>
          <p:cNvSpPr>
            <a:spLocks noGrp="1"/>
          </p:cNvSpPr>
          <p:nvPr>
            <p:ph type="sldNum" sz="quarter" idx="5"/>
          </p:nvPr>
        </p:nvSpPr>
        <p:spPr/>
        <p:txBody>
          <a:bodyPr/>
          <a:lstStyle/>
          <a:p>
            <a:fld id="{0F14E497-132A-48FC-9CD8-B5EAFCEED8A8}" type="slidenum">
              <a:rPr lang="en-GB" smtClean="0"/>
              <a:t>4</a:t>
            </a:fld>
            <a:endParaRPr lang="en-GB"/>
          </a:p>
        </p:txBody>
      </p:sp>
    </p:spTree>
    <p:extLst>
      <p:ext uri="{BB962C8B-B14F-4D97-AF65-F5344CB8AC3E}">
        <p14:creationId xmlns:p14="http://schemas.microsoft.com/office/powerpoint/2010/main" val="1153511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000000"/>
                </a:solidFill>
                <a:effectLst/>
                <a:latin typeface="Roboto" panose="02000000000000000000" pitchFamily="2" charset="0"/>
              </a:rPr>
              <a:t>There are various sources of conflict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000000"/>
                </a:solidFill>
                <a:effectLst/>
                <a:latin typeface="Roboto" panose="02000000000000000000" pitchFamily="2" charset="0"/>
              </a:rPr>
              <a:t>Run through the wheel.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000000"/>
                </a:solidFill>
                <a:effectLst/>
                <a:latin typeface="Roboto" panose="02000000000000000000" pitchFamily="2" charset="0"/>
              </a:rPr>
              <a:t>3 minutes </a:t>
            </a:r>
          </a:p>
        </p:txBody>
      </p:sp>
      <p:sp>
        <p:nvSpPr>
          <p:cNvPr id="4" name="Slide Number Placeholder 3"/>
          <p:cNvSpPr>
            <a:spLocks noGrp="1"/>
          </p:cNvSpPr>
          <p:nvPr>
            <p:ph type="sldNum" sz="quarter" idx="5"/>
          </p:nvPr>
        </p:nvSpPr>
        <p:spPr/>
        <p:txBody>
          <a:bodyPr/>
          <a:lstStyle/>
          <a:p>
            <a:fld id="{0F14E497-132A-48FC-9CD8-B5EAFCEED8A8}" type="slidenum">
              <a:rPr lang="en-GB" smtClean="0"/>
              <a:t>5</a:t>
            </a:fld>
            <a:endParaRPr lang="en-GB"/>
          </a:p>
        </p:txBody>
      </p:sp>
    </p:spTree>
    <p:extLst>
      <p:ext uri="{BB962C8B-B14F-4D97-AF65-F5344CB8AC3E}">
        <p14:creationId xmlns:p14="http://schemas.microsoft.com/office/powerpoint/2010/main" val="1124744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a:t>When it comes to workplace conflict, some myths hold sway. </a:t>
            </a:r>
          </a:p>
          <a:p>
            <a:pPr algn="l"/>
            <a:endParaRPr lang="en-GB"/>
          </a:p>
          <a:p>
            <a:pPr algn="l"/>
            <a:r>
              <a:rPr lang="en-GB" b="1"/>
              <a:t>Myth one: </a:t>
            </a:r>
            <a:r>
              <a:rPr lang="en-GB"/>
              <a:t>conflict is a bad thing. That means someone’s going to suffer and no good will come of it. When we asked earlier about what you associated with conflict, many of you stated (….). But conflict is not always a bad thing. Conflict can be a door to creativity, identifying new ways of thinking, developing greater self-awareness, deeper understanding of others, and stronger relationships. To make the most of these opportunities, we need to take time to reflect on and explore our conflicts, either on our own or through conversation. If our attitude towards conflict is overwhelmingly negative, we’re unlikely to do this. </a:t>
            </a:r>
          </a:p>
          <a:p>
            <a:pPr algn="l"/>
            <a:endParaRPr lang="en-GB"/>
          </a:p>
          <a:p>
            <a:pPr algn="l"/>
            <a:r>
              <a:rPr lang="en-GB" b="1"/>
              <a:t>Myth two</a:t>
            </a:r>
            <a:r>
              <a:rPr lang="en-GB"/>
              <a:t>: there’s a good person and a bad person. We must figure out who is who and take sides accordingly. When we stop to think about it, we know things aren’t that simple. Any mediator will tell you that, in most disputes, both sides see themselves as victim. This kind of binary thinking causes two problems. Firstly, it exacerbates the conflict and multiplies the suffering. By assuming the existence of a right and a wrong, we condition ourselves to notice only those things which validate our prejudices. This hardens our feelings against whomever we have cast as the perpetrator and reinforces the righteousness of the victim. The second problem is that binary thinking shuts the door to the creativity and learning described above. When we’re busy pointing fingers and defending our truth, it’s harder to notice areas of shared interest that might form the basis for a creative way forward. It’s also far harder to access the humility we need to acknowledge our blind spots and gain self-awareness. In order to move beyond this mindset, we need to develop </a:t>
            </a:r>
            <a:r>
              <a:rPr lang="en-GB" b="1"/>
              <a:t>curiosity, humility, openness and empathy</a:t>
            </a:r>
            <a:r>
              <a:rPr lang="en-GB"/>
              <a:t>. We need to train ourselves, even in the heat of conflict, to hold back on making judgements, and to hold out for a broader perspective.</a:t>
            </a:r>
          </a:p>
          <a:p>
            <a:pPr algn="l"/>
            <a:endParaRPr lang="en-GB"/>
          </a:p>
          <a:p>
            <a:pPr algn="l"/>
            <a:r>
              <a:rPr lang="en-GB" b="1"/>
              <a:t>Myth three</a:t>
            </a:r>
            <a:r>
              <a:rPr lang="en-GB"/>
              <a:t>: your job as executive is to fix conflict. This is not necessarily true in conflict. As executives, you may be able to fix many of things your members or teammates bring to you, especially in the case of technical or practical problems. But when it comes to conflict, the urge to fix people’s problems can be misplaced. By imposing a solution on people, you may be robbing them of the opportunity to learn and feel ownership over a solution. Your role as executives is to support people in reaching their own, self-determined outcomes. One way to do this is by facilitating an environment in which they can communicate with one another directly and agree their own way forward. Where if conflict does arise, then using a series of de-escalation techniques to prevent matters from escalating into complaints. </a:t>
            </a:r>
          </a:p>
          <a:p>
            <a:pPr algn="l"/>
            <a:endParaRPr lang="en-GB"/>
          </a:p>
        </p:txBody>
      </p:sp>
      <p:sp>
        <p:nvSpPr>
          <p:cNvPr id="4" name="Slide Number Placeholder 3"/>
          <p:cNvSpPr>
            <a:spLocks noGrp="1"/>
          </p:cNvSpPr>
          <p:nvPr>
            <p:ph type="sldNum" sz="quarter" idx="5"/>
          </p:nvPr>
        </p:nvSpPr>
        <p:spPr/>
        <p:txBody>
          <a:bodyPr/>
          <a:lstStyle/>
          <a:p>
            <a:fld id="{0F14E497-132A-48FC-9CD8-B5EAFCEED8A8}" type="slidenum">
              <a:rPr lang="en-GB" smtClean="0"/>
              <a:t>6</a:t>
            </a:fld>
            <a:endParaRPr lang="en-GB"/>
          </a:p>
        </p:txBody>
      </p:sp>
    </p:spTree>
    <p:extLst>
      <p:ext uri="{BB962C8B-B14F-4D97-AF65-F5344CB8AC3E}">
        <p14:creationId xmlns:p14="http://schemas.microsoft.com/office/powerpoint/2010/main" val="166035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a:t>The impact of not resolving conflict within your team can be problematic for several reasons, as it can lead to:</a:t>
            </a:r>
          </a:p>
          <a:p>
            <a:pPr algn="l"/>
            <a:endParaRPr lang="en-GB"/>
          </a:p>
          <a:p>
            <a:pPr marL="342900" indent="-342900">
              <a:buFont typeface="Wingdings" panose="05000000000000000000" pitchFamily="2" charset="2"/>
              <a:buChar char="§"/>
            </a:pPr>
            <a:r>
              <a:rPr lang="en-GB" sz="1200">
                <a:solidFill>
                  <a:srgbClr val="5C5D61"/>
                </a:solidFill>
                <a:latin typeface="Arial" panose="020B0604020202020204" pitchFamily="34" charset="0"/>
                <a:cs typeface="Arial" panose="020B0604020202020204" pitchFamily="34" charset="0"/>
              </a:rPr>
              <a:t>Decreases in productivity</a:t>
            </a:r>
          </a:p>
          <a:p>
            <a:pPr marL="342900" indent="-342900">
              <a:buFont typeface="Wingdings" panose="05000000000000000000" pitchFamily="2" charset="2"/>
              <a:buChar char="§"/>
            </a:pPr>
            <a:r>
              <a:rPr lang="en-GB" sz="1200">
                <a:solidFill>
                  <a:srgbClr val="5C5D61"/>
                </a:solidFill>
                <a:latin typeface="Arial" panose="020B0604020202020204" pitchFamily="34" charset="0"/>
                <a:cs typeface="Arial" panose="020B0604020202020204" pitchFamily="34" charset="0"/>
              </a:rPr>
              <a:t>Impacts team morale</a:t>
            </a:r>
          </a:p>
          <a:p>
            <a:pPr marL="342900" indent="-342900">
              <a:buFont typeface="Wingdings" panose="05000000000000000000" pitchFamily="2" charset="2"/>
              <a:buChar char="§"/>
            </a:pPr>
            <a:r>
              <a:rPr lang="en-GB" sz="1200">
                <a:solidFill>
                  <a:srgbClr val="5C5D61"/>
                </a:solidFill>
                <a:latin typeface="Arial" panose="020B0604020202020204" pitchFamily="34" charset="0"/>
                <a:cs typeface="Arial" panose="020B0604020202020204" pitchFamily="34" charset="0"/>
              </a:rPr>
              <a:t>Damages relationships</a:t>
            </a:r>
          </a:p>
          <a:p>
            <a:pPr marL="342900" indent="-342900">
              <a:buFont typeface="Wingdings" panose="05000000000000000000" pitchFamily="2" charset="2"/>
              <a:buChar char="§"/>
            </a:pPr>
            <a:r>
              <a:rPr lang="en-GB" sz="1200">
                <a:solidFill>
                  <a:srgbClr val="5C5D61"/>
                </a:solidFill>
                <a:latin typeface="Arial" panose="020B0604020202020204" pitchFamily="34" charset="0"/>
                <a:cs typeface="Arial" panose="020B0604020202020204" pitchFamily="34" charset="0"/>
              </a:rPr>
              <a:t>Affects confidence</a:t>
            </a:r>
          </a:p>
          <a:p>
            <a:pPr marL="342900" indent="-342900">
              <a:buFont typeface="Wingdings" panose="05000000000000000000" pitchFamily="2" charset="2"/>
              <a:buChar char="§"/>
            </a:pPr>
            <a:r>
              <a:rPr lang="en-GB" sz="1200">
                <a:solidFill>
                  <a:srgbClr val="5C5D61"/>
                </a:solidFill>
                <a:latin typeface="Arial" panose="020B0604020202020204" pitchFamily="34" charset="0"/>
                <a:cs typeface="Arial" panose="020B0604020202020204" pitchFamily="34" charset="0"/>
              </a:rPr>
              <a:t>Leads to stress</a:t>
            </a:r>
          </a:p>
          <a:p>
            <a:pPr marL="342900" indent="-342900">
              <a:buFont typeface="Wingdings" panose="05000000000000000000" pitchFamily="2" charset="2"/>
              <a:buChar char="§"/>
            </a:pPr>
            <a:r>
              <a:rPr lang="en-GB" sz="1200">
                <a:solidFill>
                  <a:srgbClr val="5C5D61"/>
                </a:solidFill>
                <a:latin typeface="Arial" panose="020B0604020202020204" pitchFamily="34" charset="0"/>
                <a:cs typeface="Arial" panose="020B0604020202020204" pitchFamily="34" charset="0"/>
              </a:rPr>
              <a:t>Leads to complaints/disciplinary action</a:t>
            </a:r>
          </a:p>
          <a:p>
            <a:pPr marL="342900" indent="-342900">
              <a:buFont typeface="Wingdings" panose="05000000000000000000" pitchFamily="2" charset="2"/>
              <a:buChar char="§"/>
            </a:pPr>
            <a:r>
              <a:rPr lang="en-GB" sz="1200">
                <a:solidFill>
                  <a:srgbClr val="5C5D61"/>
                </a:solidFill>
                <a:latin typeface="Arial" panose="020B0604020202020204" pitchFamily="34" charset="0"/>
                <a:cs typeface="Arial" panose="020B0604020202020204" pitchFamily="34" charset="0"/>
              </a:rPr>
              <a:t>Violence</a:t>
            </a:r>
          </a:p>
          <a:p>
            <a:pPr algn="l"/>
            <a:endParaRPr lang="en-GB"/>
          </a:p>
        </p:txBody>
      </p:sp>
      <p:sp>
        <p:nvSpPr>
          <p:cNvPr id="4" name="Slide Number Placeholder 3"/>
          <p:cNvSpPr>
            <a:spLocks noGrp="1"/>
          </p:cNvSpPr>
          <p:nvPr>
            <p:ph type="sldNum" sz="quarter" idx="5"/>
          </p:nvPr>
        </p:nvSpPr>
        <p:spPr/>
        <p:txBody>
          <a:bodyPr/>
          <a:lstStyle/>
          <a:p>
            <a:fld id="{0F14E497-132A-48FC-9CD8-B5EAFCEED8A8}" type="slidenum">
              <a:rPr lang="en-GB" smtClean="0"/>
              <a:t>7</a:t>
            </a:fld>
            <a:endParaRPr lang="en-GB"/>
          </a:p>
        </p:txBody>
      </p:sp>
    </p:spTree>
    <p:extLst>
      <p:ext uri="{BB962C8B-B14F-4D97-AF65-F5344CB8AC3E}">
        <p14:creationId xmlns:p14="http://schemas.microsoft.com/office/powerpoint/2010/main" val="85707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Now that we have a better understanding of what conflict is, lets looks at how you can resolving conflict. </a:t>
            </a:r>
          </a:p>
        </p:txBody>
      </p:sp>
      <p:sp>
        <p:nvSpPr>
          <p:cNvPr id="4" name="Slide Number Placeholder 3"/>
          <p:cNvSpPr>
            <a:spLocks noGrp="1"/>
          </p:cNvSpPr>
          <p:nvPr>
            <p:ph type="sldNum" sz="quarter" idx="5"/>
          </p:nvPr>
        </p:nvSpPr>
        <p:spPr/>
        <p:txBody>
          <a:bodyPr/>
          <a:lstStyle/>
          <a:p>
            <a:fld id="{0F14E497-132A-48FC-9CD8-B5EAFCEED8A8}" type="slidenum">
              <a:rPr lang="en-GB" smtClean="0"/>
              <a:t>8</a:t>
            </a:fld>
            <a:endParaRPr lang="en-GB"/>
          </a:p>
        </p:txBody>
      </p:sp>
    </p:spTree>
    <p:extLst>
      <p:ext uri="{BB962C8B-B14F-4D97-AF65-F5344CB8AC3E}">
        <p14:creationId xmlns:p14="http://schemas.microsoft.com/office/powerpoint/2010/main" val="1555504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4 steps which you can take when looking to de-escalate and better manage conflict. These include:</a:t>
            </a:r>
          </a:p>
          <a:p>
            <a:endParaRPr lang="en-GB"/>
          </a:p>
          <a:p>
            <a:pPr algn="l">
              <a:lnSpc>
                <a:spcPct val="150000"/>
              </a:lnSpc>
            </a:pPr>
            <a:r>
              <a:rPr lang="en-GB" sz="1200">
                <a:solidFill>
                  <a:srgbClr val="7030A0"/>
                </a:solidFill>
                <a:latin typeface="Arial" panose="020B0604020202020204" pitchFamily="34" charset="0"/>
                <a:cs typeface="Arial" panose="020B0604020202020204" pitchFamily="34" charset="0"/>
              </a:rPr>
              <a:t>#1 </a:t>
            </a:r>
            <a:r>
              <a:rPr lang="en-GB" sz="1200">
                <a:solidFill>
                  <a:srgbClr val="22272B"/>
                </a:solidFill>
                <a:latin typeface="Arial" panose="020B0604020202020204" pitchFamily="34" charset="0"/>
                <a:cs typeface="Arial" panose="020B0604020202020204" pitchFamily="34" charset="0"/>
              </a:rPr>
              <a:t>Stop and Think </a:t>
            </a:r>
          </a:p>
          <a:p>
            <a:pPr algn="l">
              <a:lnSpc>
                <a:spcPct val="150000"/>
              </a:lnSpc>
            </a:pPr>
            <a:r>
              <a:rPr lang="en-GB" sz="1200">
                <a:solidFill>
                  <a:srgbClr val="7030A0"/>
                </a:solidFill>
                <a:latin typeface="Arial" panose="020B0604020202020204" pitchFamily="34" charset="0"/>
                <a:cs typeface="Arial" panose="020B0604020202020204" pitchFamily="34" charset="0"/>
              </a:rPr>
              <a:t>#2 </a:t>
            </a:r>
            <a:r>
              <a:rPr lang="en-GB" sz="1200">
                <a:solidFill>
                  <a:srgbClr val="22272B"/>
                </a:solidFill>
                <a:latin typeface="Arial" panose="020B0604020202020204" pitchFamily="34" charset="0"/>
                <a:cs typeface="Arial" panose="020B0604020202020204" pitchFamily="34" charset="0"/>
              </a:rPr>
              <a:t>Redirect the conflict</a:t>
            </a:r>
          </a:p>
          <a:p>
            <a:pPr algn="l">
              <a:lnSpc>
                <a:spcPct val="150000"/>
              </a:lnSpc>
            </a:pPr>
            <a:r>
              <a:rPr lang="en-GB" sz="1200">
                <a:solidFill>
                  <a:srgbClr val="7030A0"/>
                </a:solidFill>
                <a:latin typeface="Arial" panose="020B0604020202020204" pitchFamily="34" charset="0"/>
                <a:cs typeface="Arial" panose="020B0604020202020204" pitchFamily="34" charset="0"/>
              </a:rPr>
              <a:t>#3 </a:t>
            </a:r>
            <a:r>
              <a:rPr lang="en-GB" sz="1200">
                <a:solidFill>
                  <a:srgbClr val="22272B"/>
                </a:solidFill>
                <a:latin typeface="Arial" panose="020B0604020202020204" pitchFamily="34" charset="0"/>
                <a:cs typeface="Arial" panose="020B0604020202020204" pitchFamily="34" charset="0"/>
              </a:rPr>
              <a:t>Investigate the situation</a:t>
            </a:r>
          </a:p>
          <a:p>
            <a:pPr algn="l">
              <a:lnSpc>
                <a:spcPct val="150000"/>
              </a:lnSpc>
            </a:pPr>
            <a:r>
              <a:rPr lang="en-GB" sz="1200">
                <a:solidFill>
                  <a:srgbClr val="7030A0"/>
                </a:solidFill>
                <a:latin typeface="Arial" panose="020B0604020202020204" pitchFamily="34" charset="0"/>
                <a:cs typeface="Arial" panose="020B0604020202020204" pitchFamily="34" charset="0"/>
              </a:rPr>
              <a:t>#4 </a:t>
            </a:r>
            <a:r>
              <a:rPr lang="en-GB" sz="1200">
                <a:solidFill>
                  <a:srgbClr val="22272B"/>
                </a:solidFill>
                <a:latin typeface="Arial" panose="020B0604020202020204" pitchFamily="34" charset="0"/>
                <a:cs typeface="Arial" panose="020B0604020202020204" pitchFamily="34" charset="0"/>
              </a:rPr>
              <a:t>Find a solution </a:t>
            </a:r>
            <a:endParaRPr lang="en-US" sz="1200">
              <a:solidFill>
                <a:srgbClr val="5C5D61"/>
              </a:solidFill>
              <a:latin typeface="Arial" panose="020B0604020202020204" pitchFamily="34" charset="0"/>
              <a:cs typeface="Arial" panose="020B0604020202020204" pitchFamily="34" charset="0"/>
            </a:endParaRPr>
          </a:p>
          <a:p>
            <a:endParaRPr lang="en-GB"/>
          </a:p>
          <a:p>
            <a:r>
              <a:rPr lang="en-GB"/>
              <a:t>We will now talk about each of these in more details and tell you the skills you can use in each of these steps. </a:t>
            </a:r>
          </a:p>
          <a:p>
            <a:endParaRPr lang="en-GB"/>
          </a:p>
        </p:txBody>
      </p:sp>
      <p:sp>
        <p:nvSpPr>
          <p:cNvPr id="4" name="Slide Number Placeholder 3"/>
          <p:cNvSpPr>
            <a:spLocks noGrp="1"/>
          </p:cNvSpPr>
          <p:nvPr>
            <p:ph type="sldNum" sz="quarter" idx="5"/>
          </p:nvPr>
        </p:nvSpPr>
        <p:spPr/>
        <p:txBody>
          <a:bodyPr/>
          <a:lstStyle/>
          <a:p>
            <a:fld id="{0F14E497-132A-48FC-9CD8-B5EAFCEED8A8}" type="slidenum">
              <a:rPr lang="en-GB" smtClean="0"/>
              <a:t>9</a:t>
            </a:fld>
            <a:endParaRPr lang="en-GB"/>
          </a:p>
        </p:txBody>
      </p:sp>
    </p:spTree>
    <p:extLst>
      <p:ext uri="{BB962C8B-B14F-4D97-AF65-F5344CB8AC3E}">
        <p14:creationId xmlns:p14="http://schemas.microsoft.com/office/powerpoint/2010/main" val="3026646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a:t>As soon as you notice a conflict it’s important to stop and think and review what is going on. </a:t>
            </a:r>
          </a:p>
          <a:p>
            <a:pPr algn="l"/>
            <a:endParaRPr lang="en-GB"/>
          </a:p>
          <a:p>
            <a:pPr algn="l"/>
            <a:r>
              <a:rPr lang="en-GB"/>
              <a:t>How you react and what you say will determine if the conflict gets worse so here are some techniques you can use to de-escalate the situation. It’s not easy to stop and think when in an argument but is a skill which you will need to develop. Ways in which you can develop this skills is by:</a:t>
            </a:r>
          </a:p>
          <a:p>
            <a:pPr algn="l"/>
            <a:endParaRPr lang="en-GB"/>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a:latin typeface="Arial" panose="020B0604020202020204" pitchFamily="34" charset="0"/>
                <a:cs typeface="Arial" panose="020B0604020202020204" pitchFamily="34" charset="0"/>
              </a:rPr>
              <a:t>Listen to what the issue is and the person's concerns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a:latin typeface="Arial" panose="020B0604020202020204" pitchFamily="34" charset="0"/>
                <a:cs typeface="Arial" panose="020B0604020202020204" pitchFamily="34" charset="0"/>
              </a:rPr>
              <a:t>Offer reflective comments to show that you have heard what their concerns are.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a:latin typeface="Arial" panose="020B0604020202020204" pitchFamily="34" charset="0"/>
                <a:cs typeface="Arial" panose="020B0604020202020204" pitchFamily="34" charset="0"/>
              </a:rPr>
              <a:t>Wait until the person has released their frustration and explained how they are feeling.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a:latin typeface="Arial" panose="020B0604020202020204" pitchFamily="34" charset="0"/>
                <a:cs typeface="Arial" panose="020B0604020202020204" pitchFamily="34" charset="0"/>
              </a:rPr>
              <a:t>Look and maintain appropriate eye contact to connect with the person.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a:latin typeface="Arial" panose="020B0604020202020204" pitchFamily="34" charset="0"/>
                <a:cs typeface="Arial" panose="020B0604020202020204" pitchFamily="34" charset="0"/>
              </a:rPr>
              <a:t>Confirm that you are listening and have understood.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a:latin typeface="Arial" panose="020B0604020202020204" pitchFamily="34" charset="0"/>
                <a:cs typeface="Arial" panose="020B0604020202020204" pitchFamily="34" charset="0"/>
              </a:rPr>
              <a:t>Express empathy to show you have understood. Don’t get angry, triggered or provoked.  </a:t>
            </a:r>
            <a:endParaRPr lang="en-US" sz="1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a:latin typeface="Arial" panose="020B0604020202020204" pitchFamily="34" charset="0"/>
              <a:cs typeface="Arial" panose="020B0604020202020204" pitchFamily="34" charset="0"/>
            </a:endParaRPr>
          </a:p>
          <a:p>
            <a:pPr algn="l"/>
            <a:endParaRPr lang="en-GB"/>
          </a:p>
          <a:p>
            <a:pPr algn="l"/>
            <a:endParaRPr lang="en-GB"/>
          </a:p>
        </p:txBody>
      </p:sp>
      <p:sp>
        <p:nvSpPr>
          <p:cNvPr id="4" name="Slide Number Placeholder 3"/>
          <p:cNvSpPr>
            <a:spLocks noGrp="1"/>
          </p:cNvSpPr>
          <p:nvPr>
            <p:ph type="sldNum" sz="quarter" idx="5"/>
          </p:nvPr>
        </p:nvSpPr>
        <p:spPr/>
        <p:txBody>
          <a:bodyPr/>
          <a:lstStyle/>
          <a:p>
            <a:fld id="{0F14E497-132A-48FC-9CD8-B5EAFCEED8A8}" type="slidenum">
              <a:rPr lang="en-GB" smtClean="0"/>
              <a:t>10</a:t>
            </a:fld>
            <a:endParaRPr lang="en-GB"/>
          </a:p>
        </p:txBody>
      </p:sp>
    </p:spTree>
    <p:extLst>
      <p:ext uri="{BB962C8B-B14F-4D97-AF65-F5344CB8AC3E}">
        <p14:creationId xmlns:p14="http://schemas.microsoft.com/office/powerpoint/2010/main" val="2875992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783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A9D3-86FC-4586-9624-354EC23933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E08EAB-64D4-4146-9F3E-1C9566178A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9200603-B601-41D9-A2E7-5E3241CC0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598BF-8A66-4A3C-A768-81EC4E50A6DA}"/>
              </a:ext>
            </a:extLst>
          </p:cNvPr>
          <p:cNvSpPr>
            <a:spLocks noGrp="1"/>
          </p:cNvSpPr>
          <p:nvPr>
            <p:ph type="dt" sz="half" idx="10"/>
          </p:nvPr>
        </p:nvSpPr>
        <p:spPr/>
        <p:txBody>
          <a:bodyPr/>
          <a:lstStyle/>
          <a:p>
            <a:fld id="{FE3E0F48-1F7F-44CC-8786-0B91F3185C47}" type="datetimeFigureOut">
              <a:rPr lang="en-GB" smtClean="0"/>
              <a:t>19/06/2023</a:t>
            </a:fld>
            <a:endParaRPr lang="en-GB"/>
          </a:p>
        </p:txBody>
      </p:sp>
      <p:sp>
        <p:nvSpPr>
          <p:cNvPr id="6" name="Footer Placeholder 5">
            <a:extLst>
              <a:ext uri="{FF2B5EF4-FFF2-40B4-BE49-F238E27FC236}">
                <a16:creationId xmlns:a16="http://schemas.microsoft.com/office/drawing/2014/main" id="{75E0626B-B3D7-4AC1-B4C9-A2D4855B2B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9F2FF7-9676-4E6D-9E7B-CDBE8DC9D411}"/>
              </a:ext>
            </a:extLst>
          </p:cNvPr>
          <p:cNvSpPr>
            <a:spLocks noGrp="1"/>
          </p:cNvSpPr>
          <p:nvPr>
            <p:ph type="sldNum" sz="quarter" idx="12"/>
          </p:nvPr>
        </p:nvSpPr>
        <p:spPr/>
        <p:txBody>
          <a:bodyPr/>
          <a:lstStyle/>
          <a:p>
            <a:fld id="{BEBB44F7-605F-45DE-9634-FA3259FBF742}" type="slidenum">
              <a:rPr lang="en-GB" smtClean="0"/>
              <a:t>‹#›</a:t>
            </a:fld>
            <a:endParaRPr lang="en-GB"/>
          </a:p>
        </p:txBody>
      </p:sp>
    </p:spTree>
    <p:extLst>
      <p:ext uri="{BB962C8B-B14F-4D97-AF65-F5344CB8AC3E}">
        <p14:creationId xmlns:p14="http://schemas.microsoft.com/office/powerpoint/2010/main" val="1235845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411F3-DA27-4C51-B9E9-7F26024C71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E7EB45-BAD8-4BC2-9266-13AA4AEB11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E67244-6AE5-4E29-B930-AD80322E4856}"/>
              </a:ext>
            </a:extLst>
          </p:cNvPr>
          <p:cNvSpPr>
            <a:spLocks noGrp="1"/>
          </p:cNvSpPr>
          <p:nvPr>
            <p:ph type="dt" sz="half" idx="10"/>
          </p:nvPr>
        </p:nvSpPr>
        <p:spPr/>
        <p:txBody>
          <a:bodyPr/>
          <a:lstStyle/>
          <a:p>
            <a:fld id="{FE3E0F48-1F7F-44CC-8786-0B91F3185C47}" type="datetimeFigureOut">
              <a:rPr lang="en-GB" smtClean="0"/>
              <a:t>19/06/2023</a:t>
            </a:fld>
            <a:endParaRPr lang="en-GB"/>
          </a:p>
        </p:txBody>
      </p:sp>
      <p:sp>
        <p:nvSpPr>
          <p:cNvPr id="5" name="Footer Placeholder 4">
            <a:extLst>
              <a:ext uri="{FF2B5EF4-FFF2-40B4-BE49-F238E27FC236}">
                <a16:creationId xmlns:a16="http://schemas.microsoft.com/office/drawing/2014/main" id="{6D8D9BB4-3FF2-4D5C-A50A-4BD58933FB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DF6A79-9FEF-4102-815F-39AB7EB9126D}"/>
              </a:ext>
            </a:extLst>
          </p:cNvPr>
          <p:cNvSpPr>
            <a:spLocks noGrp="1"/>
          </p:cNvSpPr>
          <p:nvPr>
            <p:ph type="sldNum" sz="quarter" idx="12"/>
          </p:nvPr>
        </p:nvSpPr>
        <p:spPr/>
        <p:txBody>
          <a:bodyPr/>
          <a:lstStyle/>
          <a:p>
            <a:fld id="{BEBB44F7-605F-45DE-9634-FA3259FBF742}" type="slidenum">
              <a:rPr lang="en-GB" smtClean="0"/>
              <a:t>‹#›</a:t>
            </a:fld>
            <a:endParaRPr lang="en-GB"/>
          </a:p>
        </p:txBody>
      </p:sp>
    </p:spTree>
    <p:extLst>
      <p:ext uri="{BB962C8B-B14F-4D97-AF65-F5344CB8AC3E}">
        <p14:creationId xmlns:p14="http://schemas.microsoft.com/office/powerpoint/2010/main" val="2666213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D27CE8-D621-48FB-B3D9-249E2EDC4A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9C1B6F-9FFD-4C1F-BDD6-F76495375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41552-C982-4E5E-8D51-9D1953290C98}"/>
              </a:ext>
            </a:extLst>
          </p:cNvPr>
          <p:cNvSpPr>
            <a:spLocks noGrp="1"/>
          </p:cNvSpPr>
          <p:nvPr>
            <p:ph type="dt" sz="half" idx="10"/>
          </p:nvPr>
        </p:nvSpPr>
        <p:spPr/>
        <p:txBody>
          <a:bodyPr/>
          <a:lstStyle/>
          <a:p>
            <a:fld id="{FE3E0F48-1F7F-44CC-8786-0B91F3185C47}" type="datetimeFigureOut">
              <a:rPr lang="en-GB" smtClean="0"/>
              <a:t>19/06/2023</a:t>
            </a:fld>
            <a:endParaRPr lang="en-GB"/>
          </a:p>
        </p:txBody>
      </p:sp>
      <p:sp>
        <p:nvSpPr>
          <p:cNvPr id="5" name="Footer Placeholder 4">
            <a:extLst>
              <a:ext uri="{FF2B5EF4-FFF2-40B4-BE49-F238E27FC236}">
                <a16:creationId xmlns:a16="http://schemas.microsoft.com/office/drawing/2014/main" id="{3C02F733-37B3-4243-97F4-8793591239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DA445F-5483-4316-A36D-0D926C638340}"/>
              </a:ext>
            </a:extLst>
          </p:cNvPr>
          <p:cNvSpPr>
            <a:spLocks noGrp="1"/>
          </p:cNvSpPr>
          <p:nvPr>
            <p:ph type="sldNum" sz="quarter" idx="12"/>
          </p:nvPr>
        </p:nvSpPr>
        <p:spPr/>
        <p:txBody>
          <a:bodyPr/>
          <a:lstStyle/>
          <a:p>
            <a:fld id="{BEBB44F7-605F-45DE-9634-FA3259FBF742}" type="slidenum">
              <a:rPr lang="en-GB" smtClean="0"/>
              <a:t>‹#›</a:t>
            </a:fld>
            <a:endParaRPr lang="en-GB"/>
          </a:p>
        </p:txBody>
      </p:sp>
    </p:spTree>
    <p:extLst>
      <p:ext uri="{BB962C8B-B14F-4D97-AF65-F5344CB8AC3E}">
        <p14:creationId xmlns:p14="http://schemas.microsoft.com/office/powerpoint/2010/main" val="27950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9BB9-1DF2-4403-BF7D-EAC15CCF3C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BB2D76F-E159-4AB8-B792-06B3D1A86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C44BD3-4647-4132-965F-BAC3D3CC5993}"/>
              </a:ext>
            </a:extLst>
          </p:cNvPr>
          <p:cNvSpPr>
            <a:spLocks noGrp="1"/>
          </p:cNvSpPr>
          <p:nvPr>
            <p:ph type="dt" sz="half" idx="10"/>
          </p:nvPr>
        </p:nvSpPr>
        <p:spPr/>
        <p:txBody>
          <a:bodyPr/>
          <a:lstStyle/>
          <a:p>
            <a:fld id="{FE3E0F48-1F7F-44CC-8786-0B91F3185C47}" type="datetimeFigureOut">
              <a:rPr lang="en-GB" smtClean="0"/>
              <a:t>19/06/2023</a:t>
            </a:fld>
            <a:endParaRPr lang="en-GB"/>
          </a:p>
        </p:txBody>
      </p:sp>
      <p:sp>
        <p:nvSpPr>
          <p:cNvPr id="5" name="Footer Placeholder 4">
            <a:extLst>
              <a:ext uri="{FF2B5EF4-FFF2-40B4-BE49-F238E27FC236}">
                <a16:creationId xmlns:a16="http://schemas.microsoft.com/office/drawing/2014/main" id="{BAA0325B-DE8E-4459-AC5A-3B391AE1E3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5E7E8-61F0-4F38-85CA-F004CC8B7065}"/>
              </a:ext>
            </a:extLst>
          </p:cNvPr>
          <p:cNvSpPr>
            <a:spLocks noGrp="1"/>
          </p:cNvSpPr>
          <p:nvPr>
            <p:ph type="sldNum" sz="quarter" idx="12"/>
          </p:nvPr>
        </p:nvSpPr>
        <p:spPr/>
        <p:txBody>
          <a:bodyPr/>
          <a:lstStyle/>
          <a:p>
            <a:fld id="{BEBB44F7-605F-45DE-9634-FA3259FBF742}" type="slidenum">
              <a:rPr lang="en-GB" smtClean="0"/>
              <a:t>‹#›</a:t>
            </a:fld>
            <a:endParaRPr lang="en-GB"/>
          </a:p>
        </p:txBody>
      </p:sp>
    </p:spTree>
    <p:extLst>
      <p:ext uri="{BB962C8B-B14F-4D97-AF65-F5344CB8AC3E}">
        <p14:creationId xmlns:p14="http://schemas.microsoft.com/office/powerpoint/2010/main" val="250936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11CC3-97D5-4F3C-A449-3310C7A4AC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5F67AF-A89E-41BB-B9A6-A3E9EA6F42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3DADCE-40A6-40F4-8812-3B7E723383A8}"/>
              </a:ext>
            </a:extLst>
          </p:cNvPr>
          <p:cNvSpPr>
            <a:spLocks noGrp="1"/>
          </p:cNvSpPr>
          <p:nvPr>
            <p:ph type="dt" sz="half" idx="10"/>
          </p:nvPr>
        </p:nvSpPr>
        <p:spPr/>
        <p:txBody>
          <a:bodyPr/>
          <a:lstStyle/>
          <a:p>
            <a:fld id="{FE3E0F48-1F7F-44CC-8786-0B91F3185C47}" type="datetimeFigureOut">
              <a:rPr lang="en-GB" smtClean="0"/>
              <a:t>19/06/2023</a:t>
            </a:fld>
            <a:endParaRPr lang="en-GB"/>
          </a:p>
        </p:txBody>
      </p:sp>
      <p:sp>
        <p:nvSpPr>
          <p:cNvPr id="5" name="Footer Placeholder 4">
            <a:extLst>
              <a:ext uri="{FF2B5EF4-FFF2-40B4-BE49-F238E27FC236}">
                <a16:creationId xmlns:a16="http://schemas.microsoft.com/office/drawing/2014/main" id="{DAD34CCD-1A7F-4AD0-8A5F-5BE7753557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DB075F-83B3-43E4-BE18-179CA00823E8}"/>
              </a:ext>
            </a:extLst>
          </p:cNvPr>
          <p:cNvSpPr>
            <a:spLocks noGrp="1"/>
          </p:cNvSpPr>
          <p:nvPr>
            <p:ph type="sldNum" sz="quarter" idx="12"/>
          </p:nvPr>
        </p:nvSpPr>
        <p:spPr/>
        <p:txBody>
          <a:bodyPr/>
          <a:lstStyle/>
          <a:p>
            <a:fld id="{BEBB44F7-605F-45DE-9634-FA3259FBF742}" type="slidenum">
              <a:rPr lang="en-GB" smtClean="0"/>
              <a:t>‹#›</a:t>
            </a:fld>
            <a:endParaRPr lang="en-GB"/>
          </a:p>
        </p:txBody>
      </p:sp>
    </p:spTree>
    <p:extLst>
      <p:ext uri="{BB962C8B-B14F-4D97-AF65-F5344CB8AC3E}">
        <p14:creationId xmlns:p14="http://schemas.microsoft.com/office/powerpoint/2010/main" val="61786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7E671-8E16-4B20-9B68-4F542C14D1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470326-505E-4034-B591-ABAA41A58C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635953-1510-4C20-AA5C-8C33DECAF095}"/>
              </a:ext>
            </a:extLst>
          </p:cNvPr>
          <p:cNvSpPr>
            <a:spLocks noGrp="1"/>
          </p:cNvSpPr>
          <p:nvPr>
            <p:ph type="dt" sz="half" idx="10"/>
          </p:nvPr>
        </p:nvSpPr>
        <p:spPr/>
        <p:txBody>
          <a:bodyPr/>
          <a:lstStyle/>
          <a:p>
            <a:fld id="{FE3E0F48-1F7F-44CC-8786-0B91F3185C47}" type="datetimeFigureOut">
              <a:rPr lang="en-GB" smtClean="0"/>
              <a:t>19/06/2023</a:t>
            </a:fld>
            <a:endParaRPr lang="en-GB"/>
          </a:p>
        </p:txBody>
      </p:sp>
      <p:sp>
        <p:nvSpPr>
          <p:cNvPr id="5" name="Footer Placeholder 4">
            <a:extLst>
              <a:ext uri="{FF2B5EF4-FFF2-40B4-BE49-F238E27FC236}">
                <a16:creationId xmlns:a16="http://schemas.microsoft.com/office/drawing/2014/main" id="{67E7FB20-29F3-4873-80E8-50A5041434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0E5A30-2482-4BF7-9B43-291DA0DEC561}"/>
              </a:ext>
            </a:extLst>
          </p:cNvPr>
          <p:cNvSpPr>
            <a:spLocks noGrp="1"/>
          </p:cNvSpPr>
          <p:nvPr>
            <p:ph type="sldNum" sz="quarter" idx="12"/>
          </p:nvPr>
        </p:nvSpPr>
        <p:spPr/>
        <p:txBody>
          <a:bodyPr/>
          <a:lstStyle/>
          <a:p>
            <a:fld id="{BEBB44F7-605F-45DE-9634-FA3259FBF742}" type="slidenum">
              <a:rPr lang="en-GB" smtClean="0"/>
              <a:t>‹#›</a:t>
            </a:fld>
            <a:endParaRPr lang="en-GB"/>
          </a:p>
        </p:txBody>
      </p:sp>
    </p:spTree>
    <p:extLst>
      <p:ext uri="{BB962C8B-B14F-4D97-AF65-F5344CB8AC3E}">
        <p14:creationId xmlns:p14="http://schemas.microsoft.com/office/powerpoint/2010/main" val="323316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ABA7-E904-4043-B37D-7BF554936C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7491D5-DA2E-4610-95B3-BD2ECFA977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39DF2E-A85D-4D3F-B23C-435D4C29D2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4C4D4B-E8FF-4103-A365-212893CF2938}"/>
              </a:ext>
            </a:extLst>
          </p:cNvPr>
          <p:cNvSpPr>
            <a:spLocks noGrp="1"/>
          </p:cNvSpPr>
          <p:nvPr>
            <p:ph type="dt" sz="half" idx="10"/>
          </p:nvPr>
        </p:nvSpPr>
        <p:spPr/>
        <p:txBody>
          <a:bodyPr/>
          <a:lstStyle/>
          <a:p>
            <a:fld id="{FE3E0F48-1F7F-44CC-8786-0B91F3185C47}" type="datetimeFigureOut">
              <a:rPr lang="en-GB" smtClean="0"/>
              <a:t>19/06/2023</a:t>
            </a:fld>
            <a:endParaRPr lang="en-GB"/>
          </a:p>
        </p:txBody>
      </p:sp>
      <p:sp>
        <p:nvSpPr>
          <p:cNvPr id="6" name="Footer Placeholder 5">
            <a:extLst>
              <a:ext uri="{FF2B5EF4-FFF2-40B4-BE49-F238E27FC236}">
                <a16:creationId xmlns:a16="http://schemas.microsoft.com/office/drawing/2014/main" id="{A3E33193-FBD9-494A-9650-AADAF2AE87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BD46FF-DE85-466C-8DD2-22D87F3FD353}"/>
              </a:ext>
            </a:extLst>
          </p:cNvPr>
          <p:cNvSpPr>
            <a:spLocks noGrp="1"/>
          </p:cNvSpPr>
          <p:nvPr>
            <p:ph type="sldNum" sz="quarter" idx="12"/>
          </p:nvPr>
        </p:nvSpPr>
        <p:spPr/>
        <p:txBody>
          <a:bodyPr/>
          <a:lstStyle/>
          <a:p>
            <a:fld id="{BEBB44F7-605F-45DE-9634-FA3259FBF742}" type="slidenum">
              <a:rPr lang="en-GB" smtClean="0"/>
              <a:t>‹#›</a:t>
            </a:fld>
            <a:endParaRPr lang="en-GB"/>
          </a:p>
        </p:txBody>
      </p:sp>
    </p:spTree>
    <p:extLst>
      <p:ext uri="{BB962C8B-B14F-4D97-AF65-F5344CB8AC3E}">
        <p14:creationId xmlns:p14="http://schemas.microsoft.com/office/powerpoint/2010/main" val="3428899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7A5-E85D-4451-8CB9-CFE70E7AD7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9F48E3-234B-40E2-8C75-06AD26E6D6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9ACF88-D2DC-473B-BF5A-1CFCC5C026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298613-0113-4847-A939-816670AD99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A98B72-ECBE-4F5B-A9F7-4C472F8D88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544083-DDD5-47AD-B8A7-F0F213398606}"/>
              </a:ext>
            </a:extLst>
          </p:cNvPr>
          <p:cNvSpPr>
            <a:spLocks noGrp="1"/>
          </p:cNvSpPr>
          <p:nvPr>
            <p:ph type="dt" sz="half" idx="10"/>
          </p:nvPr>
        </p:nvSpPr>
        <p:spPr/>
        <p:txBody>
          <a:bodyPr/>
          <a:lstStyle/>
          <a:p>
            <a:fld id="{FE3E0F48-1F7F-44CC-8786-0B91F3185C47}" type="datetimeFigureOut">
              <a:rPr lang="en-GB" smtClean="0"/>
              <a:t>19/06/2023</a:t>
            </a:fld>
            <a:endParaRPr lang="en-GB"/>
          </a:p>
        </p:txBody>
      </p:sp>
      <p:sp>
        <p:nvSpPr>
          <p:cNvPr id="8" name="Footer Placeholder 7">
            <a:extLst>
              <a:ext uri="{FF2B5EF4-FFF2-40B4-BE49-F238E27FC236}">
                <a16:creationId xmlns:a16="http://schemas.microsoft.com/office/drawing/2014/main" id="{DE243B38-718D-45CE-81A1-E64A0D069D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F9B8F0-E429-4365-8353-249C29E50250}"/>
              </a:ext>
            </a:extLst>
          </p:cNvPr>
          <p:cNvSpPr>
            <a:spLocks noGrp="1"/>
          </p:cNvSpPr>
          <p:nvPr>
            <p:ph type="sldNum" sz="quarter" idx="12"/>
          </p:nvPr>
        </p:nvSpPr>
        <p:spPr/>
        <p:txBody>
          <a:bodyPr/>
          <a:lstStyle/>
          <a:p>
            <a:fld id="{BEBB44F7-605F-45DE-9634-FA3259FBF742}" type="slidenum">
              <a:rPr lang="en-GB" smtClean="0"/>
              <a:t>‹#›</a:t>
            </a:fld>
            <a:endParaRPr lang="en-GB"/>
          </a:p>
        </p:txBody>
      </p:sp>
    </p:spTree>
    <p:extLst>
      <p:ext uri="{BB962C8B-B14F-4D97-AF65-F5344CB8AC3E}">
        <p14:creationId xmlns:p14="http://schemas.microsoft.com/office/powerpoint/2010/main" val="34796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87E6-1D07-4E87-8E96-983C6E157E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5D39E7-3DA5-4B42-8D83-1EA243210D8D}"/>
              </a:ext>
            </a:extLst>
          </p:cNvPr>
          <p:cNvSpPr>
            <a:spLocks noGrp="1"/>
          </p:cNvSpPr>
          <p:nvPr>
            <p:ph type="dt" sz="half" idx="10"/>
          </p:nvPr>
        </p:nvSpPr>
        <p:spPr/>
        <p:txBody>
          <a:bodyPr/>
          <a:lstStyle/>
          <a:p>
            <a:fld id="{FE3E0F48-1F7F-44CC-8786-0B91F3185C47}" type="datetimeFigureOut">
              <a:rPr lang="en-GB" smtClean="0"/>
              <a:t>19/06/2023</a:t>
            </a:fld>
            <a:endParaRPr lang="en-GB"/>
          </a:p>
        </p:txBody>
      </p:sp>
      <p:sp>
        <p:nvSpPr>
          <p:cNvPr id="4" name="Footer Placeholder 3">
            <a:extLst>
              <a:ext uri="{FF2B5EF4-FFF2-40B4-BE49-F238E27FC236}">
                <a16:creationId xmlns:a16="http://schemas.microsoft.com/office/drawing/2014/main" id="{E14EF50F-24A0-4BD8-A2CE-CA399038D7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8C10DC-3E85-42A1-9D01-11CEAAB20563}"/>
              </a:ext>
            </a:extLst>
          </p:cNvPr>
          <p:cNvSpPr>
            <a:spLocks noGrp="1"/>
          </p:cNvSpPr>
          <p:nvPr>
            <p:ph type="sldNum" sz="quarter" idx="12"/>
          </p:nvPr>
        </p:nvSpPr>
        <p:spPr/>
        <p:txBody>
          <a:bodyPr/>
          <a:lstStyle/>
          <a:p>
            <a:fld id="{BEBB44F7-605F-45DE-9634-FA3259FBF742}" type="slidenum">
              <a:rPr lang="en-GB" smtClean="0"/>
              <a:t>‹#›</a:t>
            </a:fld>
            <a:endParaRPr lang="en-GB"/>
          </a:p>
        </p:txBody>
      </p:sp>
    </p:spTree>
    <p:extLst>
      <p:ext uri="{BB962C8B-B14F-4D97-AF65-F5344CB8AC3E}">
        <p14:creationId xmlns:p14="http://schemas.microsoft.com/office/powerpoint/2010/main" val="1068201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104176-8FB1-4355-A4FF-C293B9C27771}"/>
              </a:ext>
            </a:extLst>
          </p:cNvPr>
          <p:cNvSpPr>
            <a:spLocks noGrp="1"/>
          </p:cNvSpPr>
          <p:nvPr>
            <p:ph type="dt" sz="half" idx="10"/>
          </p:nvPr>
        </p:nvSpPr>
        <p:spPr/>
        <p:txBody>
          <a:bodyPr/>
          <a:lstStyle/>
          <a:p>
            <a:fld id="{FE3E0F48-1F7F-44CC-8786-0B91F3185C47}" type="datetimeFigureOut">
              <a:rPr lang="en-GB" smtClean="0"/>
              <a:t>19/06/2023</a:t>
            </a:fld>
            <a:endParaRPr lang="en-GB"/>
          </a:p>
        </p:txBody>
      </p:sp>
      <p:sp>
        <p:nvSpPr>
          <p:cNvPr id="3" name="Footer Placeholder 2">
            <a:extLst>
              <a:ext uri="{FF2B5EF4-FFF2-40B4-BE49-F238E27FC236}">
                <a16:creationId xmlns:a16="http://schemas.microsoft.com/office/drawing/2014/main" id="{A4EF54EA-3D26-44C1-B342-0103210983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B130E7-660F-48C8-B221-75D07B3763AB}"/>
              </a:ext>
            </a:extLst>
          </p:cNvPr>
          <p:cNvSpPr>
            <a:spLocks noGrp="1"/>
          </p:cNvSpPr>
          <p:nvPr>
            <p:ph type="sldNum" sz="quarter" idx="12"/>
          </p:nvPr>
        </p:nvSpPr>
        <p:spPr/>
        <p:txBody>
          <a:bodyPr/>
          <a:lstStyle/>
          <a:p>
            <a:fld id="{BEBB44F7-605F-45DE-9634-FA3259FBF742}" type="slidenum">
              <a:rPr lang="en-GB" smtClean="0"/>
              <a:t>‹#›</a:t>
            </a:fld>
            <a:endParaRPr lang="en-GB"/>
          </a:p>
        </p:txBody>
      </p:sp>
    </p:spTree>
    <p:extLst>
      <p:ext uri="{BB962C8B-B14F-4D97-AF65-F5344CB8AC3E}">
        <p14:creationId xmlns:p14="http://schemas.microsoft.com/office/powerpoint/2010/main" val="412549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2E7F-C9AC-4B5A-ABD1-72CCB540C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C65FD8-253B-4733-B3A8-1F0DFD6913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1BC7F2-5C21-4699-B4E6-0205E98925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573C85-8757-4A48-8359-8E9B6A08F097}"/>
              </a:ext>
            </a:extLst>
          </p:cNvPr>
          <p:cNvSpPr>
            <a:spLocks noGrp="1"/>
          </p:cNvSpPr>
          <p:nvPr>
            <p:ph type="dt" sz="half" idx="10"/>
          </p:nvPr>
        </p:nvSpPr>
        <p:spPr/>
        <p:txBody>
          <a:bodyPr/>
          <a:lstStyle/>
          <a:p>
            <a:fld id="{FE3E0F48-1F7F-44CC-8786-0B91F3185C47}" type="datetimeFigureOut">
              <a:rPr lang="en-GB" smtClean="0"/>
              <a:t>19/06/2023</a:t>
            </a:fld>
            <a:endParaRPr lang="en-GB"/>
          </a:p>
        </p:txBody>
      </p:sp>
      <p:sp>
        <p:nvSpPr>
          <p:cNvPr id="6" name="Footer Placeholder 5">
            <a:extLst>
              <a:ext uri="{FF2B5EF4-FFF2-40B4-BE49-F238E27FC236}">
                <a16:creationId xmlns:a16="http://schemas.microsoft.com/office/drawing/2014/main" id="{A093A987-1D87-43C1-954C-BE4E194629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91042B-6C74-4A44-96B1-6CB8EB36ECB1}"/>
              </a:ext>
            </a:extLst>
          </p:cNvPr>
          <p:cNvSpPr>
            <a:spLocks noGrp="1"/>
          </p:cNvSpPr>
          <p:nvPr>
            <p:ph type="sldNum" sz="quarter" idx="12"/>
          </p:nvPr>
        </p:nvSpPr>
        <p:spPr/>
        <p:txBody>
          <a:bodyPr/>
          <a:lstStyle/>
          <a:p>
            <a:fld id="{BEBB44F7-605F-45DE-9634-FA3259FBF742}" type="slidenum">
              <a:rPr lang="en-GB" smtClean="0"/>
              <a:t>‹#›</a:t>
            </a:fld>
            <a:endParaRPr lang="en-GB"/>
          </a:p>
        </p:txBody>
      </p:sp>
    </p:spTree>
    <p:extLst>
      <p:ext uri="{BB962C8B-B14F-4D97-AF65-F5344CB8AC3E}">
        <p14:creationId xmlns:p14="http://schemas.microsoft.com/office/powerpoint/2010/main" val="444598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picture containing icon&#10;&#10;Description automatically generated">
            <a:extLst>
              <a:ext uri="{FF2B5EF4-FFF2-40B4-BE49-F238E27FC236}">
                <a16:creationId xmlns:a16="http://schemas.microsoft.com/office/drawing/2014/main" id="{C4271367-549B-45A3-BDBE-78C2882A9C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7093"/>
            <a:ext cx="1838325" cy="1226579"/>
          </a:xfrm>
          <a:prstGeom prst="rect">
            <a:avLst/>
          </a:prstGeom>
        </p:spPr>
      </p:pic>
      <p:pic>
        <p:nvPicPr>
          <p:cNvPr id="8" name="Picture 7" descr="Logo&#10;&#10;Description automatically generated">
            <a:extLst>
              <a:ext uri="{FF2B5EF4-FFF2-40B4-BE49-F238E27FC236}">
                <a16:creationId xmlns:a16="http://schemas.microsoft.com/office/drawing/2014/main" id="{F41E9EF0-3BBB-4214-946D-00AFBC9FB4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87616" y="-2859287"/>
            <a:ext cx="4838700" cy="4395201"/>
          </a:xfrm>
          <a:prstGeom prst="rect">
            <a:avLst/>
          </a:prstGeom>
        </p:spPr>
      </p:pic>
      <p:pic>
        <p:nvPicPr>
          <p:cNvPr id="9" name="Picture 8">
            <a:extLst>
              <a:ext uri="{FF2B5EF4-FFF2-40B4-BE49-F238E27FC236}">
                <a16:creationId xmlns:a16="http://schemas.microsoft.com/office/drawing/2014/main" id="{619F2BAD-4FEF-4A63-A9C1-8321618B702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344583" y="350052"/>
            <a:ext cx="724765" cy="724765"/>
          </a:xfrm>
          <a:prstGeom prst="rect">
            <a:avLst/>
          </a:prstGeom>
        </p:spPr>
      </p:pic>
    </p:spTree>
    <p:extLst>
      <p:ext uri="{BB962C8B-B14F-4D97-AF65-F5344CB8AC3E}">
        <p14:creationId xmlns:p14="http://schemas.microsoft.com/office/powerpoint/2010/main" val="18711570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3C62C1-EBD6-47BF-87D7-AADFC7508A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F57DF1-0840-49F3-B916-4E5D3D22AB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594CE9-7838-4B26-9C0A-EB99DF4732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E0F48-1F7F-44CC-8786-0B91F3185C47}" type="datetimeFigureOut">
              <a:rPr lang="en-GB" smtClean="0"/>
              <a:t>19/06/2023</a:t>
            </a:fld>
            <a:endParaRPr lang="en-GB"/>
          </a:p>
        </p:txBody>
      </p:sp>
      <p:sp>
        <p:nvSpPr>
          <p:cNvPr id="5" name="Footer Placeholder 4">
            <a:extLst>
              <a:ext uri="{FF2B5EF4-FFF2-40B4-BE49-F238E27FC236}">
                <a16:creationId xmlns:a16="http://schemas.microsoft.com/office/drawing/2014/main" id="{B994CC53-5519-4DE1-AE7D-420B7EF79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FA274E5-4BA3-4CB3-A1DF-3C7CBFE381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B44F7-605F-45DE-9634-FA3259FBF742}"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E79D3F12-B4E7-4E19-BBC3-6CDCA7730AB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87616" y="-2859287"/>
            <a:ext cx="4838700" cy="4395201"/>
          </a:xfrm>
          <a:prstGeom prst="rect">
            <a:avLst/>
          </a:prstGeom>
        </p:spPr>
      </p:pic>
      <p:pic>
        <p:nvPicPr>
          <p:cNvPr id="8" name="Picture 7">
            <a:extLst>
              <a:ext uri="{FF2B5EF4-FFF2-40B4-BE49-F238E27FC236}">
                <a16:creationId xmlns:a16="http://schemas.microsoft.com/office/drawing/2014/main" id="{6DF871D9-01E8-44C0-9698-3590790DB82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344583" y="350052"/>
            <a:ext cx="724765" cy="724765"/>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F593AF87-09A8-4E17-A4E8-61A7E74E6734}"/>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1136023" y="6104464"/>
            <a:ext cx="724765" cy="503771"/>
          </a:xfrm>
          <a:prstGeom prst="rect">
            <a:avLst/>
          </a:prstGeom>
        </p:spPr>
      </p:pic>
    </p:spTree>
    <p:extLst>
      <p:ext uri="{BB962C8B-B14F-4D97-AF65-F5344CB8AC3E}">
        <p14:creationId xmlns:p14="http://schemas.microsoft.com/office/powerpoint/2010/main" val="300326337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8AF47C9-AEC8-4D10-9ECC-C329A674F74F}"/>
              </a:ext>
            </a:extLst>
          </p:cNvPr>
          <p:cNvSpPr txBox="1">
            <a:spLocks/>
          </p:cNvSpPr>
          <p:nvPr/>
        </p:nvSpPr>
        <p:spPr>
          <a:xfrm>
            <a:off x="795338" y="1948421"/>
            <a:ext cx="9144000" cy="100488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a:solidFill>
                  <a:srgbClr val="5C5D61"/>
                </a:solidFill>
                <a:latin typeface="Arial" panose="020B0604020202020204" pitchFamily="34" charset="0"/>
                <a:cs typeface="Arial" panose="020B0604020202020204" pitchFamily="34" charset="0"/>
              </a:rPr>
              <a:t>Managing Conflict and Escalations </a:t>
            </a:r>
            <a:endParaRPr lang="en-GB" sz="4000" b="1">
              <a:solidFill>
                <a:srgbClr val="5C5D6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6EFFD779-3767-4EE4-B436-75F5293180F5}"/>
              </a:ext>
            </a:extLst>
          </p:cNvPr>
          <p:cNvSpPr txBox="1">
            <a:spLocks/>
          </p:cNvSpPr>
          <p:nvPr/>
        </p:nvSpPr>
        <p:spPr>
          <a:xfrm>
            <a:off x="857250" y="3429000"/>
            <a:ext cx="9144000" cy="13128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solidFill>
                  <a:srgbClr val="5C5D61"/>
                </a:solidFill>
                <a:latin typeface="Arial" panose="020B0604020202020204" pitchFamily="34" charset="0"/>
                <a:cs typeface="Arial" panose="020B0604020202020204" pitchFamily="34" charset="0"/>
              </a:rPr>
              <a:t>Warwick Students’ Union</a:t>
            </a:r>
          </a:p>
          <a:p>
            <a:pPr algn="l"/>
            <a:r>
              <a:rPr lang="en-US">
                <a:solidFill>
                  <a:srgbClr val="5C5D61"/>
                </a:solidFill>
                <a:latin typeface="Arial" panose="020B0604020202020204" pitchFamily="34" charset="0"/>
                <a:cs typeface="Arial" panose="020B0604020202020204" pitchFamily="34" charset="0"/>
              </a:rPr>
              <a:t>Collaboration with the SU’s Learning &amp; Development team</a:t>
            </a:r>
            <a:endParaRPr lang="en-GB">
              <a:solidFill>
                <a:srgbClr val="5C5D6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4FBB669A-E8E7-4C9A-8EED-D85BA237453D}"/>
              </a:ext>
            </a:extLst>
          </p:cNvPr>
          <p:cNvSpPr txBox="1">
            <a:spLocks/>
          </p:cNvSpPr>
          <p:nvPr/>
        </p:nvSpPr>
        <p:spPr>
          <a:xfrm>
            <a:off x="857250" y="6069013"/>
            <a:ext cx="3814763" cy="78898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a:solidFill>
                  <a:srgbClr val="5C5D61"/>
                </a:solidFill>
                <a:latin typeface="Arial" panose="020B0604020202020204" pitchFamily="34" charset="0"/>
                <a:cs typeface="Arial" panose="020B0604020202020204" pitchFamily="34" charset="0"/>
              </a:rPr>
              <a:t>June 2023</a:t>
            </a:r>
            <a:endParaRPr lang="en-GB" sz="1600">
              <a:solidFill>
                <a:srgbClr val="5C5D61"/>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E674A5A0-586B-484D-A4DA-1D0FA747DBBE}"/>
              </a:ext>
            </a:extLst>
          </p:cNvPr>
          <p:cNvSpPr txBox="1">
            <a:spLocks/>
          </p:cNvSpPr>
          <p:nvPr/>
        </p:nvSpPr>
        <p:spPr>
          <a:xfrm>
            <a:off x="8924925" y="6075354"/>
            <a:ext cx="3267076" cy="78898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600">
              <a:solidFill>
                <a:srgbClr val="5C5D6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7A4EF616-6D22-4552-B67E-2EEAC6239CEB}"/>
              </a:ext>
            </a:extLst>
          </p:cNvPr>
          <p:cNvCxnSpPr/>
          <p:nvPr/>
        </p:nvCxnSpPr>
        <p:spPr>
          <a:xfrm>
            <a:off x="945222" y="3133618"/>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sp>
        <p:nvSpPr>
          <p:cNvPr id="2" name="Subtitle 2">
            <a:extLst>
              <a:ext uri="{FF2B5EF4-FFF2-40B4-BE49-F238E27FC236}">
                <a16:creationId xmlns:a16="http://schemas.microsoft.com/office/drawing/2014/main" id="{48282C14-223B-A211-3FF6-92C8E7456176}"/>
              </a:ext>
            </a:extLst>
          </p:cNvPr>
          <p:cNvSpPr txBox="1">
            <a:spLocks/>
          </p:cNvSpPr>
          <p:nvPr/>
        </p:nvSpPr>
        <p:spPr>
          <a:xfrm>
            <a:off x="9939338" y="6132636"/>
            <a:ext cx="3814763" cy="78898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a:solidFill>
                  <a:srgbClr val="5C5D61"/>
                </a:solidFill>
                <a:latin typeface="Arial" panose="020B0604020202020204" pitchFamily="34" charset="0"/>
                <a:cs typeface="Arial" panose="020B0604020202020204" pitchFamily="34" charset="0"/>
              </a:rPr>
              <a:t>Executive Training</a:t>
            </a:r>
            <a:endParaRPr lang="en-GB" sz="1600">
              <a:solidFill>
                <a:srgbClr val="5C5D6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733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A368-A8B4-4E09-B3D3-53B3120062FF}"/>
              </a:ext>
            </a:extLst>
          </p:cNvPr>
          <p:cNvSpPr txBox="1">
            <a:spLocks/>
          </p:cNvSpPr>
          <p:nvPr/>
        </p:nvSpPr>
        <p:spPr>
          <a:xfrm>
            <a:off x="672048" y="420357"/>
            <a:ext cx="9144000" cy="100488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4000" b="1">
                <a:solidFill>
                  <a:srgbClr val="7030A0"/>
                </a:solidFill>
                <a:latin typeface="Arial" panose="020B0604020202020204" pitchFamily="34" charset="0"/>
                <a:cs typeface="Arial" panose="020B0604020202020204" pitchFamily="34" charset="0"/>
              </a:rPr>
              <a:t>#1 </a:t>
            </a:r>
            <a:r>
              <a:rPr lang="en-GB" sz="4000" b="1">
                <a:solidFill>
                  <a:srgbClr val="5C5D61"/>
                </a:solidFill>
                <a:latin typeface="Arial" panose="020B0604020202020204" pitchFamily="34" charset="0"/>
                <a:cs typeface="Arial" panose="020B0604020202020204" pitchFamily="34" charset="0"/>
              </a:rPr>
              <a:t>Stop and Think </a:t>
            </a:r>
          </a:p>
        </p:txBody>
      </p:sp>
      <p:sp>
        <p:nvSpPr>
          <p:cNvPr id="3" name="Subtitle 2">
            <a:extLst>
              <a:ext uri="{FF2B5EF4-FFF2-40B4-BE49-F238E27FC236}">
                <a16:creationId xmlns:a16="http://schemas.microsoft.com/office/drawing/2014/main" id="{804F54AC-8E4B-4F33-8F71-3EAA49FDCF26}"/>
              </a:ext>
            </a:extLst>
          </p:cNvPr>
          <p:cNvSpPr txBox="1">
            <a:spLocks/>
          </p:cNvSpPr>
          <p:nvPr/>
        </p:nvSpPr>
        <p:spPr>
          <a:xfrm>
            <a:off x="3406567" y="4076270"/>
            <a:ext cx="9858696" cy="38759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endParaRPr lang="en-GB" sz="2400">
              <a:solidFill>
                <a:srgbClr val="5C5D6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9A4B352-9647-4B76-B61C-F881C00D5F3F}"/>
              </a:ext>
            </a:extLst>
          </p:cNvPr>
          <p:cNvCxnSpPr/>
          <p:nvPr/>
        </p:nvCxnSpPr>
        <p:spPr>
          <a:xfrm>
            <a:off x="760020" y="1767154"/>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graphicFrame>
        <p:nvGraphicFramePr>
          <p:cNvPr id="6150" name="Subtitle 2">
            <a:extLst>
              <a:ext uri="{FF2B5EF4-FFF2-40B4-BE49-F238E27FC236}">
                <a16:creationId xmlns:a16="http://schemas.microsoft.com/office/drawing/2014/main" id="{70109422-3ABD-8408-39DA-BA41FFEB3E5C}"/>
              </a:ext>
            </a:extLst>
          </p:cNvPr>
          <p:cNvGraphicFramePr/>
          <p:nvPr>
            <p:extLst>
              <p:ext uri="{D42A27DB-BD31-4B8C-83A1-F6EECF244321}">
                <p14:modId xmlns:p14="http://schemas.microsoft.com/office/powerpoint/2010/main" val="1906276951"/>
              </p:ext>
            </p:extLst>
          </p:nvPr>
        </p:nvGraphicFramePr>
        <p:xfrm>
          <a:off x="343046" y="1318250"/>
          <a:ext cx="11218690" cy="4704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0717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A368-A8B4-4E09-B3D3-53B3120062FF}"/>
              </a:ext>
            </a:extLst>
          </p:cNvPr>
          <p:cNvSpPr txBox="1">
            <a:spLocks/>
          </p:cNvSpPr>
          <p:nvPr/>
        </p:nvSpPr>
        <p:spPr>
          <a:xfrm>
            <a:off x="672048" y="420357"/>
            <a:ext cx="9144000" cy="100488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4000" b="1">
                <a:solidFill>
                  <a:srgbClr val="7030A0"/>
                </a:solidFill>
                <a:latin typeface="Arial" panose="020B0604020202020204" pitchFamily="34" charset="0"/>
                <a:cs typeface="Arial" panose="020B0604020202020204" pitchFamily="34" charset="0"/>
              </a:rPr>
              <a:t>#2 </a:t>
            </a:r>
            <a:r>
              <a:rPr lang="en-GB" sz="4000" b="1">
                <a:solidFill>
                  <a:srgbClr val="5C5D61"/>
                </a:solidFill>
                <a:latin typeface="Arial" panose="020B0604020202020204" pitchFamily="34" charset="0"/>
                <a:cs typeface="Arial" panose="020B0604020202020204" pitchFamily="34" charset="0"/>
              </a:rPr>
              <a:t>Redirect the Conflict</a:t>
            </a:r>
          </a:p>
        </p:txBody>
      </p:sp>
      <p:sp>
        <p:nvSpPr>
          <p:cNvPr id="3" name="Subtitle 2">
            <a:extLst>
              <a:ext uri="{FF2B5EF4-FFF2-40B4-BE49-F238E27FC236}">
                <a16:creationId xmlns:a16="http://schemas.microsoft.com/office/drawing/2014/main" id="{804F54AC-8E4B-4F33-8F71-3EAA49FDCF26}"/>
              </a:ext>
            </a:extLst>
          </p:cNvPr>
          <p:cNvSpPr txBox="1">
            <a:spLocks/>
          </p:cNvSpPr>
          <p:nvPr/>
        </p:nvSpPr>
        <p:spPr>
          <a:xfrm>
            <a:off x="692864" y="2109064"/>
            <a:ext cx="9858696" cy="38759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endParaRPr lang="en-GB" sz="2400">
              <a:solidFill>
                <a:srgbClr val="5C5D6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9A4B352-9647-4B76-B61C-F881C00D5F3F}"/>
              </a:ext>
            </a:extLst>
          </p:cNvPr>
          <p:cNvCxnSpPr/>
          <p:nvPr/>
        </p:nvCxnSpPr>
        <p:spPr>
          <a:xfrm>
            <a:off x="760020" y="1767154"/>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62C19255-8430-9CA3-566D-1D239C895F55}"/>
              </a:ext>
            </a:extLst>
          </p:cNvPr>
          <p:cNvSpPr txBox="1">
            <a:spLocks/>
          </p:cNvSpPr>
          <p:nvPr/>
        </p:nvSpPr>
        <p:spPr>
          <a:xfrm>
            <a:off x="5797685" y="2561717"/>
            <a:ext cx="5701451" cy="38759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7030A0"/>
              </a:buClr>
              <a:buFont typeface="Wingdings" panose="05000000000000000000" pitchFamily="2" charset="2"/>
              <a:buChar char="§"/>
            </a:pPr>
            <a:r>
              <a:rPr lang="en-GB">
                <a:solidFill>
                  <a:srgbClr val="5C5D61"/>
                </a:solidFill>
                <a:latin typeface="Arial" panose="020B0604020202020204" pitchFamily="34" charset="0"/>
                <a:cs typeface="Arial" panose="020B0604020202020204" pitchFamily="34" charset="0"/>
              </a:rPr>
              <a:t>Use of open-ended coaching questions  </a:t>
            </a:r>
          </a:p>
          <a:p>
            <a:pPr marL="342900" indent="-342900" algn="l">
              <a:buClr>
                <a:srgbClr val="7030A0"/>
              </a:buClr>
              <a:buFont typeface="Wingdings" panose="05000000000000000000" pitchFamily="2" charset="2"/>
              <a:buChar char="§"/>
            </a:pPr>
            <a:endParaRPr lang="en-GB">
              <a:solidFill>
                <a:srgbClr val="5C5D61"/>
              </a:solidFill>
              <a:latin typeface="Arial" panose="020B0604020202020204" pitchFamily="34" charset="0"/>
              <a:cs typeface="Arial" panose="020B0604020202020204" pitchFamily="34" charset="0"/>
            </a:endParaRPr>
          </a:p>
          <a:p>
            <a:pPr marL="342900" indent="-342900" algn="l">
              <a:buClr>
                <a:srgbClr val="7030A0"/>
              </a:buClr>
              <a:buFont typeface="Wingdings" panose="05000000000000000000" pitchFamily="2" charset="2"/>
              <a:buChar char="§"/>
            </a:pPr>
            <a:r>
              <a:rPr lang="en-GB">
                <a:solidFill>
                  <a:srgbClr val="5C5D61"/>
                </a:solidFill>
                <a:latin typeface="Arial" panose="020B0604020202020204" pitchFamily="34" charset="0"/>
                <a:cs typeface="Arial" panose="020B0604020202020204" pitchFamily="34" charset="0"/>
              </a:rPr>
              <a:t>Be calm, polite and inform the person you want to listen </a:t>
            </a:r>
          </a:p>
          <a:p>
            <a:pPr marL="342900" indent="-342900" algn="l">
              <a:buClr>
                <a:srgbClr val="7030A0"/>
              </a:buClr>
              <a:buFont typeface="Wingdings" panose="05000000000000000000" pitchFamily="2" charset="2"/>
              <a:buChar char="§"/>
            </a:pPr>
            <a:endParaRPr lang="en-GB">
              <a:solidFill>
                <a:srgbClr val="5C5D61"/>
              </a:solidFill>
              <a:latin typeface="Arial" panose="020B0604020202020204" pitchFamily="34" charset="0"/>
              <a:cs typeface="Arial" panose="020B0604020202020204" pitchFamily="34" charset="0"/>
            </a:endParaRPr>
          </a:p>
          <a:p>
            <a:pPr marL="342900" indent="-342900" algn="l">
              <a:buClr>
                <a:srgbClr val="7030A0"/>
              </a:buClr>
              <a:buFont typeface="Wingdings" panose="05000000000000000000" pitchFamily="2" charset="2"/>
              <a:buChar char="§"/>
            </a:pPr>
            <a:r>
              <a:rPr lang="en-GB">
                <a:solidFill>
                  <a:srgbClr val="5C5D61"/>
                </a:solidFill>
                <a:latin typeface="Arial" panose="020B0604020202020204" pitchFamily="34" charset="0"/>
                <a:cs typeface="Arial" panose="020B0604020202020204" pitchFamily="34" charset="0"/>
              </a:rPr>
              <a:t>Clarify what the source of the conflict is</a:t>
            </a:r>
          </a:p>
          <a:p>
            <a:pPr algn="l"/>
            <a:endParaRPr lang="en-GB" sz="2800">
              <a:solidFill>
                <a:srgbClr val="22272B"/>
              </a:solidFill>
              <a:latin typeface="Arial" panose="020B0604020202020204" pitchFamily="34" charset="0"/>
              <a:cs typeface="Arial" panose="020B0604020202020204" pitchFamily="34" charset="0"/>
            </a:endParaRPr>
          </a:p>
          <a:p>
            <a:pPr algn="l"/>
            <a:endParaRPr lang="en-GB" sz="2800">
              <a:solidFill>
                <a:srgbClr val="22272B"/>
              </a:solidFill>
              <a:latin typeface="PublicSans"/>
              <a:cs typeface="Arial" panose="020B0604020202020204" pitchFamily="34" charset="0"/>
            </a:endParaRPr>
          </a:p>
          <a:p>
            <a:pPr algn="l"/>
            <a:endParaRPr lang="en-GB" sz="2800">
              <a:solidFill>
                <a:srgbClr val="22272B"/>
              </a:solidFill>
              <a:latin typeface="PublicSans"/>
              <a:cs typeface="Arial" panose="020B0604020202020204" pitchFamily="34" charset="0"/>
            </a:endParaRPr>
          </a:p>
          <a:p>
            <a:pPr algn="l"/>
            <a:endParaRPr lang="en-US">
              <a:solidFill>
                <a:srgbClr val="5C5D61"/>
              </a:solidFill>
              <a:latin typeface="Arial" panose="020B0604020202020204" pitchFamily="34" charset="0"/>
              <a:cs typeface="Arial" panose="020B0604020202020204" pitchFamily="34" charset="0"/>
            </a:endParaRPr>
          </a:p>
          <a:p>
            <a:pPr lvl="0" algn="l"/>
            <a:endParaRPr lang="en-GB" sz="2400">
              <a:solidFill>
                <a:srgbClr val="5C5D61"/>
              </a:solidFill>
              <a:latin typeface="Arial" panose="020B0604020202020204" pitchFamily="34" charset="0"/>
              <a:cs typeface="Arial" panose="020B0604020202020204" pitchFamily="34" charset="0"/>
            </a:endParaRPr>
          </a:p>
        </p:txBody>
      </p:sp>
      <p:pic>
        <p:nvPicPr>
          <p:cNvPr id="9218" name="Picture 2" descr="What is Life Coaching? - The Life Coaching College">
            <a:extLst>
              <a:ext uri="{FF2B5EF4-FFF2-40B4-BE49-F238E27FC236}">
                <a16:creationId xmlns:a16="http://schemas.microsoft.com/office/drawing/2014/main" id="{35C6A020-F24C-C27E-3F9A-7A87E983D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9924"/>
            <a:ext cx="5430745" cy="4075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440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A368-A8B4-4E09-B3D3-53B3120062FF}"/>
              </a:ext>
            </a:extLst>
          </p:cNvPr>
          <p:cNvSpPr txBox="1">
            <a:spLocks/>
          </p:cNvSpPr>
          <p:nvPr/>
        </p:nvSpPr>
        <p:spPr>
          <a:xfrm>
            <a:off x="672048" y="420357"/>
            <a:ext cx="9144000" cy="100488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4000" b="1">
                <a:solidFill>
                  <a:srgbClr val="7030A0"/>
                </a:solidFill>
                <a:latin typeface="Arial" panose="020B0604020202020204" pitchFamily="34" charset="0"/>
                <a:cs typeface="Arial" panose="020B0604020202020204" pitchFamily="34" charset="0"/>
              </a:rPr>
              <a:t>#3 </a:t>
            </a:r>
            <a:r>
              <a:rPr lang="en-GB" sz="4000" b="1">
                <a:solidFill>
                  <a:srgbClr val="5C5D61"/>
                </a:solidFill>
                <a:latin typeface="Arial" panose="020B0604020202020204" pitchFamily="34" charset="0"/>
                <a:cs typeface="Arial" panose="020B0604020202020204" pitchFamily="34" charset="0"/>
              </a:rPr>
              <a:t>Investigate the Situation</a:t>
            </a:r>
          </a:p>
        </p:txBody>
      </p:sp>
      <p:sp>
        <p:nvSpPr>
          <p:cNvPr id="3" name="Subtitle 2">
            <a:extLst>
              <a:ext uri="{FF2B5EF4-FFF2-40B4-BE49-F238E27FC236}">
                <a16:creationId xmlns:a16="http://schemas.microsoft.com/office/drawing/2014/main" id="{804F54AC-8E4B-4F33-8F71-3EAA49FDCF26}"/>
              </a:ext>
            </a:extLst>
          </p:cNvPr>
          <p:cNvSpPr txBox="1">
            <a:spLocks/>
          </p:cNvSpPr>
          <p:nvPr/>
        </p:nvSpPr>
        <p:spPr>
          <a:xfrm>
            <a:off x="692864" y="2109064"/>
            <a:ext cx="9858696" cy="38759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endParaRPr lang="en-GB" sz="2400">
              <a:solidFill>
                <a:srgbClr val="5C5D6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9A4B352-9647-4B76-B61C-F881C00D5F3F}"/>
              </a:ext>
            </a:extLst>
          </p:cNvPr>
          <p:cNvCxnSpPr/>
          <p:nvPr/>
        </p:nvCxnSpPr>
        <p:spPr>
          <a:xfrm>
            <a:off x="760020" y="1767154"/>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pic>
        <p:nvPicPr>
          <p:cNvPr id="10242" name="Picture 2" descr="3 Top Tips When Investigating Conflicts At Work - Business Talk News">
            <a:extLst>
              <a:ext uri="{FF2B5EF4-FFF2-40B4-BE49-F238E27FC236}">
                <a16:creationId xmlns:a16="http://schemas.microsoft.com/office/drawing/2014/main" id="{81BE4470-F97F-2EBF-6765-8725050094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32"/>
          <a:stretch/>
        </p:blipFill>
        <p:spPr bwMode="auto">
          <a:xfrm>
            <a:off x="7567448" y="2723744"/>
            <a:ext cx="4624552" cy="28404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44" name="Subtitle 2">
            <a:extLst>
              <a:ext uri="{FF2B5EF4-FFF2-40B4-BE49-F238E27FC236}">
                <a16:creationId xmlns:a16="http://schemas.microsoft.com/office/drawing/2014/main" id="{3183392F-607B-4660-D123-794631BCAD9F}"/>
              </a:ext>
            </a:extLst>
          </p:cNvPr>
          <p:cNvGraphicFramePr/>
          <p:nvPr>
            <p:extLst>
              <p:ext uri="{D42A27DB-BD31-4B8C-83A1-F6EECF244321}">
                <p14:modId xmlns:p14="http://schemas.microsoft.com/office/powerpoint/2010/main" val="1339188728"/>
              </p:ext>
            </p:extLst>
          </p:nvPr>
        </p:nvGraphicFramePr>
        <p:xfrm>
          <a:off x="351451" y="2109064"/>
          <a:ext cx="6270066" cy="40506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0474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A368-A8B4-4E09-B3D3-53B3120062FF}"/>
              </a:ext>
            </a:extLst>
          </p:cNvPr>
          <p:cNvSpPr txBox="1">
            <a:spLocks/>
          </p:cNvSpPr>
          <p:nvPr/>
        </p:nvSpPr>
        <p:spPr>
          <a:xfrm>
            <a:off x="672048" y="420357"/>
            <a:ext cx="9144000" cy="100488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4000" b="1">
                <a:solidFill>
                  <a:srgbClr val="7030A0"/>
                </a:solidFill>
                <a:latin typeface="Arial" panose="020B0604020202020204" pitchFamily="34" charset="0"/>
                <a:cs typeface="Arial" panose="020B0604020202020204" pitchFamily="34" charset="0"/>
              </a:rPr>
              <a:t>#4 </a:t>
            </a:r>
            <a:r>
              <a:rPr lang="en-GB" sz="4000" b="1">
                <a:solidFill>
                  <a:srgbClr val="5C5D61"/>
                </a:solidFill>
                <a:latin typeface="Arial" panose="020B0604020202020204" pitchFamily="34" charset="0"/>
                <a:cs typeface="Arial" panose="020B0604020202020204" pitchFamily="34" charset="0"/>
              </a:rPr>
              <a:t>Find a Solution</a:t>
            </a:r>
          </a:p>
        </p:txBody>
      </p:sp>
      <p:sp>
        <p:nvSpPr>
          <p:cNvPr id="3" name="Subtitle 2">
            <a:extLst>
              <a:ext uri="{FF2B5EF4-FFF2-40B4-BE49-F238E27FC236}">
                <a16:creationId xmlns:a16="http://schemas.microsoft.com/office/drawing/2014/main" id="{804F54AC-8E4B-4F33-8F71-3EAA49FDCF26}"/>
              </a:ext>
            </a:extLst>
          </p:cNvPr>
          <p:cNvSpPr txBox="1">
            <a:spLocks/>
          </p:cNvSpPr>
          <p:nvPr/>
        </p:nvSpPr>
        <p:spPr>
          <a:xfrm>
            <a:off x="692864" y="2109064"/>
            <a:ext cx="9858696" cy="38759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endParaRPr lang="en-GB" sz="2400">
              <a:solidFill>
                <a:srgbClr val="5C5D6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9A4B352-9647-4B76-B61C-F881C00D5F3F}"/>
              </a:ext>
            </a:extLst>
          </p:cNvPr>
          <p:cNvCxnSpPr/>
          <p:nvPr/>
        </p:nvCxnSpPr>
        <p:spPr>
          <a:xfrm>
            <a:off x="760020" y="1767154"/>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62C19255-8430-9CA3-566D-1D239C895F55}"/>
              </a:ext>
            </a:extLst>
          </p:cNvPr>
          <p:cNvSpPr txBox="1">
            <a:spLocks/>
          </p:cNvSpPr>
          <p:nvPr/>
        </p:nvSpPr>
        <p:spPr>
          <a:xfrm>
            <a:off x="6096000" y="2488693"/>
            <a:ext cx="5701451" cy="38759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7030A0"/>
              </a:buClr>
              <a:buFont typeface="Wingdings" panose="05000000000000000000" pitchFamily="2" charset="2"/>
              <a:buChar char="§"/>
            </a:pPr>
            <a:r>
              <a:rPr lang="en-GB">
                <a:solidFill>
                  <a:srgbClr val="5C5D61"/>
                </a:solidFill>
                <a:latin typeface="Arial" panose="020B0604020202020204" pitchFamily="34" charset="0"/>
                <a:cs typeface="Arial" panose="020B0604020202020204" pitchFamily="34" charset="0"/>
              </a:rPr>
              <a:t>Work together to find the solution</a:t>
            </a:r>
          </a:p>
          <a:p>
            <a:pPr marL="342900" indent="-342900" algn="l">
              <a:buClr>
                <a:srgbClr val="7030A0"/>
              </a:buClr>
              <a:buFont typeface="Wingdings" panose="05000000000000000000" pitchFamily="2" charset="2"/>
              <a:buChar char="§"/>
            </a:pPr>
            <a:r>
              <a:rPr lang="en-GB">
                <a:solidFill>
                  <a:srgbClr val="5C5D61"/>
                </a:solidFill>
                <a:latin typeface="Arial" panose="020B0604020202020204" pitchFamily="34" charset="0"/>
                <a:cs typeface="Arial" panose="020B0604020202020204" pitchFamily="34" charset="0"/>
              </a:rPr>
              <a:t>Be willing to compromise</a:t>
            </a:r>
          </a:p>
          <a:p>
            <a:pPr marL="342900" indent="-342900" algn="l">
              <a:buClr>
                <a:srgbClr val="7030A0"/>
              </a:buClr>
              <a:buFont typeface="Wingdings" panose="05000000000000000000" pitchFamily="2" charset="2"/>
              <a:buChar char="§"/>
            </a:pPr>
            <a:r>
              <a:rPr lang="en-GB">
                <a:solidFill>
                  <a:srgbClr val="5C5D61"/>
                </a:solidFill>
                <a:latin typeface="Arial" panose="020B0604020202020204" pitchFamily="34" charset="0"/>
                <a:cs typeface="Arial" panose="020B0604020202020204" pitchFamily="34" charset="0"/>
              </a:rPr>
              <a:t>Stay positive </a:t>
            </a:r>
          </a:p>
          <a:p>
            <a:pPr marL="342900" indent="-342900" algn="l">
              <a:buClr>
                <a:srgbClr val="7030A0"/>
              </a:buClr>
              <a:buFont typeface="Wingdings" panose="05000000000000000000" pitchFamily="2" charset="2"/>
              <a:buChar char="§"/>
            </a:pPr>
            <a:r>
              <a:rPr lang="en-GB">
                <a:solidFill>
                  <a:srgbClr val="5C5D61"/>
                </a:solidFill>
                <a:latin typeface="Arial" panose="020B0604020202020204" pitchFamily="34" charset="0"/>
                <a:cs typeface="Arial" panose="020B0604020202020204" pitchFamily="34" charset="0"/>
              </a:rPr>
              <a:t>Show leadership</a:t>
            </a:r>
          </a:p>
          <a:p>
            <a:pPr marL="342900" indent="-342900" algn="l">
              <a:buClr>
                <a:srgbClr val="7030A0"/>
              </a:buClr>
              <a:buFont typeface="Wingdings" panose="05000000000000000000" pitchFamily="2" charset="2"/>
              <a:buChar char="§"/>
            </a:pPr>
            <a:r>
              <a:rPr lang="en-GB">
                <a:solidFill>
                  <a:srgbClr val="5C5D61"/>
                </a:solidFill>
                <a:latin typeface="Arial" panose="020B0604020202020204" pitchFamily="34" charset="0"/>
                <a:cs typeface="Arial" panose="020B0604020202020204" pitchFamily="34" charset="0"/>
              </a:rPr>
              <a:t>Avoid blaming </a:t>
            </a:r>
          </a:p>
          <a:p>
            <a:pPr marL="342900" indent="-342900" algn="l">
              <a:buFont typeface="Wingdings" panose="05000000000000000000" pitchFamily="2" charset="2"/>
              <a:buChar char="§"/>
            </a:pPr>
            <a:endParaRPr lang="en-GB">
              <a:solidFill>
                <a:srgbClr val="22272B"/>
              </a:solidFill>
              <a:latin typeface="Arial" panose="020B0604020202020204" pitchFamily="34" charset="0"/>
              <a:cs typeface="Arial" panose="020B0604020202020204" pitchFamily="34" charset="0"/>
            </a:endParaRPr>
          </a:p>
          <a:p>
            <a:pPr algn="l"/>
            <a:endParaRPr lang="en-GB" sz="2800">
              <a:solidFill>
                <a:srgbClr val="22272B"/>
              </a:solidFill>
              <a:latin typeface="Arial" panose="020B0604020202020204" pitchFamily="34" charset="0"/>
              <a:cs typeface="Arial" panose="020B0604020202020204" pitchFamily="34" charset="0"/>
            </a:endParaRPr>
          </a:p>
          <a:p>
            <a:pPr algn="l"/>
            <a:endParaRPr lang="en-GB" sz="2800">
              <a:solidFill>
                <a:srgbClr val="22272B"/>
              </a:solidFill>
              <a:latin typeface="PublicSans"/>
              <a:cs typeface="Arial" panose="020B0604020202020204" pitchFamily="34" charset="0"/>
            </a:endParaRPr>
          </a:p>
          <a:p>
            <a:pPr algn="l"/>
            <a:endParaRPr lang="en-GB" sz="2800">
              <a:solidFill>
                <a:srgbClr val="22272B"/>
              </a:solidFill>
              <a:latin typeface="PublicSans"/>
              <a:cs typeface="Arial" panose="020B0604020202020204" pitchFamily="34" charset="0"/>
            </a:endParaRPr>
          </a:p>
          <a:p>
            <a:pPr algn="l"/>
            <a:endParaRPr lang="en-US">
              <a:solidFill>
                <a:srgbClr val="5C5D61"/>
              </a:solidFill>
              <a:latin typeface="Arial" panose="020B0604020202020204" pitchFamily="34" charset="0"/>
              <a:cs typeface="Arial" panose="020B0604020202020204" pitchFamily="34" charset="0"/>
            </a:endParaRPr>
          </a:p>
          <a:p>
            <a:pPr lvl="0" algn="l"/>
            <a:endParaRPr lang="en-GB" sz="2400">
              <a:solidFill>
                <a:srgbClr val="5C5D61"/>
              </a:solidFill>
              <a:latin typeface="Arial" panose="020B0604020202020204" pitchFamily="34" charset="0"/>
              <a:cs typeface="Arial" panose="020B0604020202020204" pitchFamily="34" charset="0"/>
            </a:endParaRPr>
          </a:p>
        </p:txBody>
      </p:sp>
      <p:pic>
        <p:nvPicPr>
          <p:cNvPr id="1026" name="Picture 2" descr="Diverse Group of People Hands Together Partnership Teamwork | Impactivate">
            <a:extLst>
              <a:ext uri="{FF2B5EF4-FFF2-40B4-BE49-F238E27FC236}">
                <a16:creationId xmlns:a16="http://schemas.microsoft.com/office/drawing/2014/main" id="{43C16CBB-EC23-B3A0-C501-479541E84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542077"/>
            <a:ext cx="5202621" cy="3468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44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A368-A8B4-4E09-B3D3-53B3120062FF}"/>
              </a:ext>
            </a:extLst>
          </p:cNvPr>
          <p:cNvSpPr txBox="1">
            <a:spLocks/>
          </p:cNvSpPr>
          <p:nvPr/>
        </p:nvSpPr>
        <p:spPr>
          <a:xfrm>
            <a:off x="672048" y="534466"/>
            <a:ext cx="9144000" cy="100488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a:solidFill>
                  <a:srgbClr val="5C5D61"/>
                </a:solidFill>
                <a:latin typeface="Arial" panose="020B0604020202020204" pitchFamily="34" charset="0"/>
                <a:cs typeface="Arial" panose="020B0604020202020204" pitchFamily="34" charset="0"/>
              </a:rPr>
              <a:t>What if you are unable to resolve conflict?</a:t>
            </a:r>
          </a:p>
        </p:txBody>
      </p:sp>
      <p:sp>
        <p:nvSpPr>
          <p:cNvPr id="3" name="Subtitle 2">
            <a:extLst>
              <a:ext uri="{FF2B5EF4-FFF2-40B4-BE49-F238E27FC236}">
                <a16:creationId xmlns:a16="http://schemas.microsoft.com/office/drawing/2014/main" id="{804F54AC-8E4B-4F33-8F71-3EAA49FDCF26}"/>
              </a:ext>
            </a:extLst>
          </p:cNvPr>
          <p:cNvSpPr txBox="1">
            <a:spLocks/>
          </p:cNvSpPr>
          <p:nvPr/>
        </p:nvSpPr>
        <p:spPr>
          <a:xfrm>
            <a:off x="692864" y="2109064"/>
            <a:ext cx="9858696" cy="38759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endParaRPr lang="en-GB" sz="2400">
              <a:solidFill>
                <a:srgbClr val="5C5D6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9A4B352-9647-4B76-B61C-F881C00D5F3F}"/>
              </a:ext>
            </a:extLst>
          </p:cNvPr>
          <p:cNvCxnSpPr/>
          <p:nvPr/>
        </p:nvCxnSpPr>
        <p:spPr>
          <a:xfrm>
            <a:off x="760020" y="1767154"/>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62C19255-8430-9CA3-566D-1D239C895F55}"/>
              </a:ext>
            </a:extLst>
          </p:cNvPr>
          <p:cNvSpPr txBox="1">
            <a:spLocks/>
          </p:cNvSpPr>
          <p:nvPr/>
        </p:nvSpPr>
        <p:spPr>
          <a:xfrm>
            <a:off x="692864" y="2336864"/>
            <a:ext cx="10287731" cy="3875926"/>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a:solidFill>
                <a:srgbClr val="5C5D6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
            </a:pPr>
            <a:endParaRPr lang="en-US">
              <a:solidFill>
                <a:srgbClr val="5C5D61"/>
              </a:solidFill>
              <a:latin typeface="Arial" panose="020B0604020202020204" pitchFamily="34" charset="0"/>
              <a:cs typeface="Arial" panose="020B0604020202020204" pitchFamily="34" charset="0"/>
            </a:endParaRPr>
          </a:p>
          <a:p>
            <a:pPr algn="l"/>
            <a:endParaRPr lang="en-GB">
              <a:solidFill>
                <a:srgbClr val="5C5D6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2E2A5571-7C3B-AD82-7BBC-F1DC7461B2DE}"/>
              </a:ext>
            </a:extLst>
          </p:cNvPr>
          <p:cNvSpPr>
            <a:spLocks noGrp="1"/>
          </p:cNvSpPr>
          <p:nvPr>
            <p:ph type="body" idx="1"/>
          </p:nvPr>
        </p:nvSpPr>
        <p:spPr>
          <a:xfrm>
            <a:off x="618115" y="1764290"/>
            <a:ext cx="5157787" cy="823912"/>
          </a:xfrm>
        </p:spPr>
        <p:txBody>
          <a:bodyPr>
            <a:normAutofit/>
          </a:bodyPr>
          <a:lstStyle/>
          <a:p>
            <a:pPr marL="514350" indent="-514350">
              <a:buAutoNum type="arabicPeriod"/>
            </a:pPr>
            <a:r>
              <a:rPr lang="en-GB" sz="2800">
                <a:cs typeface="Calibri"/>
              </a:rPr>
              <a:t>Seek mediation from others</a:t>
            </a:r>
            <a:endParaRPr lang="en-US">
              <a:cs typeface="Calibri" panose="020F0502020204030204"/>
            </a:endParaRPr>
          </a:p>
        </p:txBody>
      </p:sp>
      <p:sp>
        <p:nvSpPr>
          <p:cNvPr id="9" name="Content Placeholder 8">
            <a:extLst>
              <a:ext uri="{FF2B5EF4-FFF2-40B4-BE49-F238E27FC236}">
                <a16:creationId xmlns:a16="http://schemas.microsoft.com/office/drawing/2014/main" id="{2B759805-E4C5-13CC-8629-EABA3CB1D660}"/>
              </a:ext>
            </a:extLst>
          </p:cNvPr>
          <p:cNvSpPr>
            <a:spLocks noGrp="1"/>
          </p:cNvSpPr>
          <p:nvPr>
            <p:ph sz="half" idx="2"/>
          </p:nvPr>
        </p:nvSpPr>
        <p:spPr>
          <a:xfrm>
            <a:off x="618115" y="2602057"/>
            <a:ext cx="4866842" cy="2437679"/>
          </a:xfrm>
        </p:spPr>
        <p:txBody>
          <a:bodyPr vert="horz" lIns="91440" tIns="45720" rIns="91440" bIns="45720" rtlCol="0" anchor="t">
            <a:normAutofit/>
          </a:bodyPr>
          <a:lstStyle/>
          <a:p>
            <a:r>
              <a:rPr lang="en-GB" sz="2000">
                <a:cs typeface="Calibri"/>
              </a:rPr>
              <a:t>Trusted neutral party – e.g. an uninvolved exec member</a:t>
            </a:r>
            <a:endParaRPr lang="en-US" sz="2000">
              <a:cs typeface="Calibri" panose="020F0502020204030204"/>
            </a:endParaRPr>
          </a:p>
          <a:p>
            <a:r>
              <a:rPr lang="en-GB" sz="2000">
                <a:cs typeface="Calibri"/>
              </a:rPr>
              <a:t>VP Socs/Sports</a:t>
            </a:r>
          </a:p>
          <a:p>
            <a:r>
              <a:rPr lang="en-GB" sz="2000">
                <a:cs typeface="Calibri"/>
              </a:rPr>
              <a:t>Student Activities Team</a:t>
            </a:r>
          </a:p>
          <a:p>
            <a:r>
              <a:rPr lang="en-GB" sz="2000">
                <a:cs typeface="Calibri"/>
              </a:rPr>
              <a:t>SU Staff</a:t>
            </a:r>
          </a:p>
        </p:txBody>
      </p:sp>
      <p:sp>
        <p:nvSpPr>
          <p:cNvPr id="10" name="Text Placeholder 9">
            <a:extLst>
              <a:ext uri="{FF2B5EF4-FFF2-40B4-BE49-F238E27FC236}">
                <a16:creationId xmlns:a16="http://schemas.microsoft.com/office/drawing/2014/main" id="{7997DF64-5C71-8386-0089-A786370E1E5B}"/>
              </a:ext>
            </a:extLst>
          </p:cNvPr>
          <p:cNvSpPr>
            <a:spLocks noGrp="1"/>
          </p:cNvSpPr>
          <p:nvPr>
            <p:ph type="body" sz="quarter" idx="3"/>
          </p:nvPr>
        </p:nvSpPr>
        <p:spPr>
          <a:xfrm>
            <a:off x="1988126" y="4105707"/>
            <a:ext cx="8203479" cy="823912"/>
          </a:xfrm>
        </p:spPr>
        <p:txBody>
          <a:bodyPr>
            <a:noAutofit/>
          </a:bodyPr>
          <a:lstStyle/>
          <a:p>
            <a:r>
              <a:rPr lang="en-GB" sz="2800">
                <a:cs typeface="Calibri"/>
              </a:rPr>
              <a:t>3. Escalate to a complaint service (if appropriate)</a:t>
            </a:r>
          </a:p>
        </p:txBody>
      </p:sp>
      <p:sp>
        <p:nvSpPr>
          <p:cNvPr id="11" name="Content Placeholder 10">
            <a:extLst>
              <a:ext uri="{FF2B5EF4-FFF2-40B4-BE49-F238E27FC236}">
                <a16:creationId xmlns:a16="http://schemas.microsoft.com/office/drawing/2014/main" id="{965F0945-48D2-B266-6D70-B562486F45D0}"/>
              </a:ext>
            </a:extLst>
          </p:cNvPr>
          <p:cNvSpPr>
            <a:spLocks noGrp="1"/>
          </p:cNvSpPr>
          <p:nvPr>
            <p:ph sz="quarter" idx="4"/>
          </p:nvPr>
        </p:nvSpPr>
        <p:spPr>
          <a:xfrm>
            <a:off x="1364673" y="4998893"/>
            <a:ext cx="9450388" cy="3712297"/>
          </a:xfrm>
        </p:spPr>
        <p:txBody>
          <a:bodyPr vert="horz" lIns="91440" tIns="45720" rIns="91440" bIns="45720" rtlCol="0" anchor="t">
            <a:normAutofit/>
          </a:bodyPr>
          <a:lstStyle/>
          <a:p>
            <a:r>
              <a:rPr lang="en-GB" sz="2400">
                <a:cs typeface="Calibri"/>
              </a:rPr>
              <a:t>If the conflict can be resolved informally then please attempt this (or mediation) before escalating to a complaint</a:t>
            </a:r>
          </a:p>
          <a:p>
            <a:r>
              <a:rPr lang="en-GB" sz="2400">
                <a:cs typeface="Calibri"/>
              </a:rPr>
              <a:t>We will be looking at the complaints process over the next academic year to make sure it's fit for purpose</a:t>
            </a:r>
          </a:p>
          <a:p>
            <a:pPr marL="0" indent="0">
              <a:buNone/>
            </a:pPr>
            <a:endParaRPr lang="en-GB">
              <a:cs typeface="Calibri"/>
            </a:endParaRPr>
          </a:p>
          <a:p>
            <a:endParaRPr lang="en-GB">
              <a:cs typeface="Calibri"/>
            </a:endParaRPr>
          </a:p>
        </p:txBody>
      </p:sp>
      <p:sp>
        <p:nvSpPr>
          <p:cNvPr id="20" name="Text Placeholder 7">
            <a:extLst>
              <a:ext uri="{FF2B5EF4-FFF2-40B4-BE49-F238E27FC236}">
                <a16:creationId xmlns:a16="http://schemas.microsoft.com/office/drawing/2014/main" id="{CD647885-718D-F02C-3545-103736795450}"/>
              </a:ext>
            </a:extLst>
          </p:cNvPr>
          <p:cNvSpPr txBox="1">
            <a:spLocks/>
          </p:cNvSpPr>
          <p:nvPr/>
        </p:nvSpPr>
        <p:spPr>
          <a:xfrm>
            <a:off x="5952115" y="2055236"/>
            <a:ext cx="5157787" cy="215394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800">
                <a:cs typeface="Calibri"/>
              </a:rPr>
              <a:t>2. Come and discuss next steps</a:t>
            </a:r>
          </a:p>
          <a:p>
            <a:pPr marL="457200" indent="-457200">
              <a:buChar char="•"/>
            </a:pPr>
            <a:r>
              <a:rPr lang="en-GB" sz="2000" b="0">
                <a:cs typeface="Calibri"/>
              </a:rPr>
              <a:t>Come and speak to the VP Socs/Sports, the Student Activities Team</a:t>
            </a:r>
          </a:p>
          <a:p>
            <a:pPr marL="457200" indent="-457200">
              <a:buChar char="•"/>
            </a:pPr>
            <a:r>
              <a:rPr lang="en-GB" sz="2000" b="0">
                <a:cs typeface="Calibri"/>
              </a:rPr>
              <a:t>We may be able to advise on temporary or long-term measures to manage your society/club environment</a:t>
            </a:r>
          </a:p>
        </p:txBody>
      </p:sp>
    </p:spTree>
    <p:extLst>
      <p:ext uri="{BB962C8B-B14F-4D97-AF65-F5344CB8AC3E}">
        <p14:creationId xmlns:p14="http://schemas.microsoft.com/office/powerpoint/2010/main" val="482120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0D45-75C7-C541-2678-84DEA634605E}"/>
              </a:ext>
            </a:extLst>
          </p:cNvPr>
          <p:cNvSpPr>
            <a:spLocks noGrp="1"/>
          </p:cNvSpPr>
          <p:nvPr>
            <p:ph type="title"/>
          </p:nvPr>
        </p:nvSpPr>
        <p:spPr/>
        <p:txBody>
          <a:bodyPr/>
          <a:lstStyle/>
          <a:p>
            <a:r>
              <a:rPr lang="en-GB">
                <a:cs typeface="Calibri Light"/>
              </a:rPr>
              <a:t>Notes for Escalation...</a:t>
            </a:r>
          </a:p>
        </p:txBody>
      </p:sp>
      <p:sp>
        <p:nvSpPr>
          <p:cNvPr id="3" name="Text Placeholder 2">
            <a:extLst>
              <a:ext uri="{FF2B5EF4-FFF2-40B4-BE49-F238E27FC236}">
                <a16:creationId xmlns:a16="http://schemas.microsoft.com/office/drawing/2014/main" id="{A0269C4B-9322-ABDF-CE4C-1D47E9860F66}"/>
              </a:ext>
            </a:extLst>
          </p:cNvPr>
          <p:cNvSpPr>
            <a:spLocks noGrp="1"/>
          </p:cNvSpPr>
          <p:nvPr>
            <p:ph type="body" idx="1"/>
          </p:nvPr>
        </p:nvSpPr>
        <p:spPr/>
        <p:txBody>
          <a:bodyPr>
            <a:normAutofit/>
          </a:bodyPr>
          <a:lstStyle/>
          <a:p>
            <a:r>
              <a:rPr lang="en-GB" sz="3200">
                <a:cs typeface="Calibri"/>
              </a:rPr>
              <a:t>Votes of No Confidence</a:t>
            </a:r>
            <a:endParaRPr lang="en-GB" sz="3200"/>
          </a:p>
        </p:txBody>
      </p:sp>
      <p:sp>
        <p:nvSpPr>
          <p:cNvPr id="4" name="Content Placeholder 3">
            <a:extLst>
              <a:ext uri="{FF2B5EF4-FFF2-40B4-BE49-F238E27FC236}">
                <a16:creationId xmlns:a16="http://schemas.microsoft.com/office/drawing/2014/main" id="{31FAA000-886C-DF95-7A86-506038BC9CBD}"/>
              </a:ext>
            </a:extLst>
          </p:cNvPr>
          <p:cNvSpPr>
            <a:spLocks noGrp="1"/>
          </p:cNvSpPr>
          <p:nvPr>
            <p:ph sz="half" idx="2"/>
          </p:nvPr>
        </p:nvSpPr>
        <p:spPr>
          <a:xfrm>
            <a:off x="839788" y="2632075"/>
            <a:ext cx="5157787" cy="3684588"/>
          </a:xfrm>
        </p:spPr>
        <p:txBody>
          <a:bodyPr vert="horz" lIns="91440" tIns="45720" rIns="91440" bIns="45720" rtlCol="0" anchor="t">
            <a:normAutofit lnSpcReduction="10000"/>
          </a:bodyPr>
          <a:lstStyle/>
          <a:p>
            <a:r>
              <a:rPr lang="en-GB" sz="2400">
                <a:cs typeface="Calibri"/>
              </a:rPr>
              <a:t>Must go through the VP Socs or Sports, or not legitimate</a:t>
            </a:r>
          </a:p>
          <a:p>
            <a:r>
              <a:rPr lang="en-GB" sz="2400">
                <a:cs typeface="Calibri"/>
              </a:rPr>
              <a:t>The VP Socs/Sports will determine whether there is the threshold for a VONC or if mediation/alternative would be more appropriate</a:t>
            </a:r>
          </a:p>
          <a:p>
            <a:r>
              <a:rPr lang="en-GB" sz="2400">
                <a:cs typeface="Calibri"/>
              </a:rPr>
              <a:t>The VP will walk you through the process and attend the VONC to mediate/oversee</a:t>
            </a:r>
          </a:p>
          <a:p>
            <a:endParaRPr lang="en-GB" sz="2400">
              <a:cs typeface="Calibri"/>
            </a:endParaRPr>
          </a:p>
        </p:txBody>
      </p:sp>
      <p:sp>
        <p:nvSpPr>
          <p:cNvPr id="5" name="Text Placeholder 4">
            <a:extLst>
              <a:ext uri="{FF2B5EF4-FFF2-40B4-BE49-F238E27FC236}">
                <a16:creationId xmlns:a16="http://schemas.microsoft.com/office/drawing/2014/main" id="{6CE67587-39F2-1360-6B93-79D97779C51D}"/>
              </a:ext>
            </a:extLst>
          </p:cNvPr>
          <p:cNvSpPr>
            <a:spLocks noGrp="1"/>
          </p:cNvSpPr>
          <p:nvPr>
            <p:ph type="body" sz="quarter" idx="3"/>
          </p:nvPr>
        </p:nvSpPr>
        <p:spPr/>
        <p:txBody>
          <a:bodyPr>
            <a:normAutofit/>
          </a:bodyPr>
          <a:lstStyle/>
          <a:p>
            <a:r>
              <a:rPr lang="en-GB" sz="3200">
                <a:cs typeface="Calibri"/>
              </a:rPr>
              <a:t>Removal from Society / Club</a:t>
            </a:r>
            <a:endParaRPr lang="en-GB" sz="3200"/>
          </a:p>
        </p:txBody>
      </p:sp>
      <p:sp>
        <p:nvSpPr>
          <p:cNvPr id="6" name="Content Placeholder 5">
            <a:extLst>
              <a:ext uri="{FF2B5EF4-FFF2-40B4-BE49-F238E27FC236}">
                <a16:creationId xmlns:a16="http://schemas.microsoft.com/office/drawing/2014/main" id="{20A5E931-EF2C-8FEB-97FD-43487F29E972}"/>
              </a:ext>
            </a:extLst>
          </p:cNvPr>
          <p:cNvSpPr>
            <a:spLocks noGrp="1"/>
          </p:cNvSpPr>
          <p:nvPr>
            <p:ph sz="quarter" idx="4"/>
          </p:nvPr>
        </p:nvSpPr>
        <p:spPr>
          <a:xfrm>
            <a:off x="6172200" y="2632075"/>
            <a:ext cx="5183188" cy="3684588"/>
          </a:xfrm>
        </p:spPr>
        <p:txBody>
          <a:bodyPr vert="horz" lIns="91440" tIns="45720" rIns="91440" bIns="45720" rtlCol="0" anchor="t">
            <a:normAutofit lnSpcReduction="10000"/>
          </a:bodyPr>
          <a:lstStyle/>
          <a:p>
            <a:r>
              <a:rPr lang="en-GB" sz="2400">
                <a:cs typeface="Calibri"/>
              </a:rPr>
              <a:t>Execs do not have the power to remove someone's membership/kick them from the club or society.</a:t>
            </a:r>
          </a:p>
          <a:p>
            <a:r>
              <a:rPr lang="en-GB" sz="2400">
                <a:cs typeface="Calibri"/>
              </a:rPr>
              <a:t>This sanction can be recommended and implemented by the investigating Officer for either an SU or University Complaint</a:t>
            </a:r>
          </a:p>
          <a:p>
            <a:r>
              <a:rPr lang="en-GB" sz="2400">
                <a:cs typeface="Calibri"/>
              </a:rPr>
              <a:t>Reasons for removal are often concerning welfare or serious misconduct – but each complaint is handled on a case-by-case basis</a:t>
            </a:r>
          </a:p>
        </p:txBody>
      </p:sp>
    </p:spTree>
    <p:extLst>
      <p:ext uri="{BB962C8B-B14F-4D97-AF65-F5344CB8AC3E}">
        <p14:creationId xmlns:p14="http://schemas.microsoft.com/office/powerpoint/2010/main" val="2238328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5AFE-0FE3-41FF-9B6F-3D8C60C2B5DC}"/>
              </a:ext>
            </a:extLst>
          </p:cNvPr>
          <p:cNvSpPr>
            <a:spLocks noGrp="1"/>
          </p:cNvSpPr>
          <p:nvPr>
            <p:ph type="title"/>
          </p:nvPr>
        </p:nvSpPr>
        <p:spPr/>
        <p:txBody>
          <a:bodyPr/>
          <a:lstStyle/>
          <a:p>
            <a:r>
              <a:rPr lang="en-GB">
                <a:cs typeface="Calibri Light"/>
              </a:rPr>
              <a:t>Difference between complaints...</a:t>
            </a:r>
            <a:endParaRPr lang="en-GB"/>
          </a:p>
        </p:txBody>
      </p:sp>
      <p:sp>
        <p:nvSpPr>
          <p:cNvPr id="3" name="Text Placeholder 2">
            <a:extLst>
              <a:ext uri="{FF2B5EF4-FFF2-40B4-BE49-F238E27FC236}">
                <a16:creationId xmlns:a16="http://schemas.microsoft.com/office/drawing/2014/main" id="{D0E52E9C-6A8E-2A36-529D-F4D38B7C536C}"/>
              </a:ext>
            </a:extLst>
          </p:cNvPr>
          <p:cNvSpPr>
            <a:spLocks noGrp="1"/>
          </p:cNvSpPr>
          <p:nvPr>
            <p:ph type="body" idx="1"/>
          </p:nvPr>
        </p:nvSpPr>
        <p:spPr>
          <a:xfrm>
            <a:off x="839788" y="1293236"/>
            <a:ext cx="5157787" cy="823912"/>
          </a:xfrm>
        </p:spPr>
        <p:txBody>
          <a:bodyPr>
            <a:normAutofit/>
          </a:bodyPr>
          <a:lstStyle/>
          <a:p>
            <a:pPr algn="ctr"/>
            <a:r>
              <a:rPr lang="en-GB" sz="3200">
                <a:cs typeface="Calibri"/>
              </a:rPr>
              <a:t>Report and Support</a:t>
            </a:r>
          </a:p>
        </p:txBody>
      </p:sp>
      <p:sp>
        <p:nvSpPr>
          <p:cNvPr id="4" name="Content Placeholder 3">
            <a:extLst>
              <a:ext uri="{FF2B5EF4-FFF2-40B4-BE49-F238E27FC236}">
                <a16:creationId xmlns:a16="http://schemas.microsoft.com/office/drawing/2014/main" id="{563C7BE1-6610-BB3F-6843-232B311012E3}"/>
              </a:ext>
            </a:extLst>
          </p:cNvPr>
          <p:cNvSpPr>
            <a:spLocks noGrp="1"/>
          </p:cNvSpPr>
          <p:nvPr>
            <p:ph sz="half" idx="2"/>
          </p:nvPr>
        </p:nvSpPr>
        <p:spPr>
          <a:xfrm>
            <a:off x="839788" y="2131002"/>
            <a:ext cx="5157787" cy="3684588"/>
          </a:xfrm>
        </p:spPr>
        <p:txBody>
          <a:bodyPr vert="horz" lIns="91440" tIns="45720" rIns="91440" bIns="45720" rtlCol="0" anchor="t">
            <a:normAutofit/>
          </a:bodyPr>
          <a:lstStyle/>
          <a:p>
            <a:r>
              <a:rPr lang="en-GB" sz="2400">
                <a:ea typeface="Calibri"/>
                <a:cs typeface="Calibri"/>
              </a:rPr>
              <a:t>Support immediately available upon reporting</a:t>
            </a:r>
          </a:p>
          <a:p>
            <a:r>
              <a:rPr lang="en-GB" sz="2400">
                <a:ea typeface="Calibri"/>
                <a:cs typeface="Calibri"/>
              </a:rPr>
              <a:t>Only goes to disciplinary proceedings if the reporter wants it to</a:t>
            </a:r>
          </a:p>
          <a:p>
            <a:r>
              <a:rPr lang="en-GB" sz="2400">
                <a:cs typeface="Calibri"/>
              </a:rPr>
              <a:t>If so, investigated by Student Discipline team, and sanctions can be applied</a:t>
            </a:r>
            <a:endParaRPr lang="en-GB" sz="2400">
              <a:ea typeface="Calibri"/>
              <a:cs typeface="Calibri"/>
            </a:endParaRPr>
          </a:p>
        </p:txBody>
      </p:sp>
      <p:sp>
        <p:nvSpPr>
          <p:cNvPr id="5" name="Text Placeholder 4">
            <a:extLst>
              <a:ext uri="{FF2B5EF4-FFF2-40B4-BE49-F238E27FC236}">
                <a16:creationId xmlns:a16="http://schemas.microsoft.com/office/drawing/2014/main" id="{70160E1F-5259-A9D2-7868-8888291A0C8F}"/>
              </a:ext>
            </a:extLst>
          </p:cNvPr>
          <p:cNvSpPr>
            <a:spLocks noGrp="1"/>
          </p:cNvSpPr>
          <p:nvPr>
            <p:ph type="body" sz="quarter" idx="3"/>
          </p:nvPr>
        </p:nvSpPr>
        <p:spPr>
          <a:xfrm>
            <a:off x="6172200" y="1293236"/>
            <a:ext cx="5183188" cy="823912"/>
          </a:xfrm>
        </p:spPr>
        <p:txBody>
          <a:bodyPr>
            <a:normAutofit/>
          </a:bodyPr>
          <a:lstStyle/>
          <a:p>
            <a:pPr algn="ctr"/>
            <a:r>
              <a:rPr lang="en-GB" sz="3200">
                <a:cs typeface="Calibri"/>
              </a:rPr>
              <a:t>SU Complaints</a:t>
            </a:r>
          </a:p>
        </p:txBody>
      </p:sp>
      <p:sp>
        <p:nvSpPr>
          <p:cNvPr id="6" name="Content Placeholder 5">
            <a:extLst>
              <a:ext uri="{FF2B5EF4-FFF2-40B4-BE49-F238E27FC236}">
                <a16:creationId xmlns:a16="http://schemas.microsoft.com/office/drawing/2014/main" id="{8480E546-FD18-AE09-04B3-A44988F2260D}"/>
              </a:ext>
            </a:extLst>
          </p:cNvPr>
          <p:cNvSpPr>
            <a:spLocks noGrp="1"/>
          </p:cNvSpPr>
          <p:nvPr>
            <p:ph sz="quarter" idx="4"/>
          </p:nvPr>
        </p:nvSpPr>
        <p:spPr>
          <a:xfrm>
            <a:off x="6102927" y="2034020"/>
            <a:ext cx="5183188" cy="3684588"/>
          </a:xfrm>
        </p:spPr>
        <p:txBody>
          <a:bodyPr vert="horz" lIns="91440" tIns="45720" rIns="91440" bIns="45720" rtlCol="0" anchor="t">
            <a:normAutofit/>
          </a:bodyPr>
          <a:lstStyle/>
          <a:p>
            <a:r>
              <a:rPr lang="en-GB" sz="2400">
                <a:ea typeface="Calibri"/>
                <a:cs typeface="Calibri"/>
              </a:rPr>
              <a:t>Jurisdiction only extends as far as SU activity</a:t>
            </a:r>
          </a:p>
          <a:p>
            <a:r>
              <a:rPr lang="en-GB" sz="2400">
                <a:ea typeface="Calibri"/>
                <a:cs typeface="Calibri"/>
              </a:rPr>
              <a:t>Investigated by one or more Full-Time Officers</a:t>
            </a:r>
          </a:p>
          <a:p>
            <a:r>
              <a:rPr lang="en-GB" sz="2400">
                <a:ea typeface="Calibri"/>
                <a:cs typeface="Calibri"/>
              </a:rPr>
              <a:t>Can be handled at:</a:t>
            </a:r>
          </a:p>
          <a:p>
            <a:pPr lvl="1"/>
            <a:r>
              <a:rPr lang="en-GB" sz="2000">
                <a:ea typeface="Calibri"/>
                <a:cs typeface="Calibri"/>
              </a:rPr>
              <a:t>Level 1: mediation/resolved informally</a:t>
            </a:r>
          </a:p>
          <a:p>
            <a:pPr lvl="1"/>
            <a:r>
              <a:rPr lang="en-GB" sz="2000">
                <a:ea typeface="Calibri"/>
                <a:cs typeface="Calibri"/>
              </a:rPr>
              <a:t>Level 2: investigated by two or more FTOs, results in recommendations</a:t>
            </a:r>
          </a:p>
          <a:p>
            <a:pPr lvl="1"/>
            <a:r>
              <a:rPr lang="en-GB" sz="2000">
                <a:ea typeface="Calibri"/>
                <a:cs typeface="Calibri"/>
              </a:rPr>
              <a:t>Level 3: investigated by 3 or more FTOs, results in recommendations</a:t>
            </a:r>
          </a:p>
          <a:p>
            <a:endParaRPr lang="en-GB">
              <a:ea typeface="Calibri"/>
              <a:cs typeface="Calibri"/>
            </a:endParaRPr>
          </a:p>
        </p:txBody>
      </p:sp>
      <p:sp>
        <p:nvSpPr>
          <p:cNvPr id="7" name="TextBox 6">
            <a:extLst>
              <a:ext uri="{FF2B5EF4-FFF2-40B4-BE49-F238E27FC236}">
                <a16:creationId xmlns:a16="http://schemas.microsoft.com/office/drawing/2014/main" id="{527EBF81-61CB-78C3-C520-D9C1DC4E9C1E}"/>
              </a:ext>
            </a:extLst>
          </p:cNvPr>
          <p:cNvSpPr txBox="1"/>
          <p:nvPr/>
        </p:nvSpPr>
        <p:spPr>
          <a:xfrm>
            <a:off x="1011382" y="5659582"/>
            <a:ext cx="997527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a:ea typeface="Calibri"/>
                <a:cs typeface="Calibri"/>
              </a:rPr>
              <a:t>When reporting something that has happened to someone else, you MUST have their permission before reporting.</a:t>
            </a:r>
          </a:p>
        </p:txBody>
      </p:sp>
    </p:spTree>
    <p:extLst>
      <p:ext uri="{BB962C8B-B14F-4D97-AF65-F5344CB8AC3E}">
        <p14:creationId xmlns:p14="http://schemas.microsoft.com/office/powerpoint/2010/main" val="3725665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F1B4145A-19D0-367D-500C-B5D77870A6E5}"/>
              </a:ext>
            </a:extLst>
          </p:cNvPr>
          <p:cNvSpPr txBox="1"/>
          <p:nvPr/>
        </p:nvSpPr>
        <p:spPr>
          <a:xfrm>
            <a:off x="2555631" y="1441938"/>
            <a:ext cx="7080738" cy="3974124"/>
          </a:xfrm>
          <a:prstGeom prst="rect">
            <a:avLst/>
          </a:prstGeom>
        </p:spPr>
        <p:txBody>
          <a:bodyPr vert="horz" lIns="91440" tIns="45720" rIns="91440" bIns="45720" rtlCol="0" anchor="ctr">
            <a:normAutofit/>
          </a:bodyPr>
          <a:lstStyle>
            <a:defPPr>
              <a:defRPr lang="en-US"/>
            </a:defPPr>
            <a:lvl1pPr algn="just" defTabSz="914400">
              <a:lnSpc>
                <a:spcPct val="90000"/>
              </a:lnSpc>
              <a:spcBef>
                <a:spcPct val="0"/>
              </a:spcBef>
              <a:buNone/>
              <a:defRPr sz="4000" b="1">
                <a:solidFill>
                  <a:srgbClr val="5C5D61"/>
                </a:solidFill>
                <a:latin typeface="Arial" panose="020B0604020202020204" pitchFamily="34" charset="0"/>
                <a:ea typeface="+mj-ea"/>
                <a:cs typeface="Arial" panose="020B0604020202020204" pitchFamily="34" charset="0"/>
              </a:defRPr>
            </a:lvl1pPr>
          </a:lstStyle>
          <a:p>
            <a:pPr algn="ctr">
              <a:spcAft>
                <a:spcPts val="600"/>
              </a:spcAft>
            </a:pPr>
            <a:r>
              <a:rPr lang="en-US" sz="5400"/>
              <a:t>Activity </a:t>
            </a:r>
            <a:r>
              <a:rPr lang="en-US" sz="5400">
                <a:solidFill>
                  <a:schemeClr val="bg1">
                    <a:lumMod val="95000"/>
                    <a:lumOff val="5000"/>
                  </a:schemeClr>
                </a:solidFill>
                <a:latin typeface="+mj-lt"/>
                <a:cs typeface="+mj-cs"/>
              </a:rPr>
              <a:t> </a:t>
            </a:r>
          </a:p>
        </p:txBody>
      </p:sp>
    </p:spTree>
    <p:extLst>
      <p:ext uri="{BB962C8B-B14F-4D97-AF65-F5344CB8AC3E}">
        <p14:creationId xmlns:p14="http://schemas.microsoft.com/office/powerpoint/2010/main" val="209809200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A368-A8B4-4E09-B3D3-53B3120062FF}"/>
              </a:ext>
            </a:extLst>
          </p:cNvPr>
          <p:cNvSpPr txBox="1">
            <a:spLocks/>
          </p:cNvSpPr>
          <p:nvPr/>
        </p:nvSpPr>
        <p:spPr>
          <a:xfrm>
            <a:off x="672048" y="420357"/>
            <a:ext cx="9144000" cy="100488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a:solidFill>
                  <a:srgbClr val="5C5D61"/>
                </a:solidFill>
                <a:latin typeface="Arial" panose="020B0604020202020204" pitchFamily="34" charset="0"/>
                <a:cs typeface="Arial" panose="020B0604020202020204" pitchFamily="34" charset="0"/>
              </a:rPr>
              <a:t>Scenarios </a:t>
            </a:r>
          </a:p>
        </p:txBody>
      </p:sp>
      <p:sp>
        <p:nvSpPr>
          <p:cNvPr id="3" name="Subtitle 2">
            <a:extLst>
              <a:ext uri="{FF2B5EF4-FFF2-40B4-BE49-F238E27FC236}">
                <a16:creationId xmlns:a16="http://schemas.microsoft.com/office/drawing/2014/main" id="{804F54AC-8E4B-4F33-8F71-3EAA49FDCF26}"/>
              </a:ext>
            </a:extLst>
          </p:cNvPr>
          <p:cNvSpPr txBox="1">
            <a:spLocks/>
          </p:cNvSpPr>
          <p:nvPr/>
        </p:nvSpPr>
        <p:spPr>
          <a:xfrm>
            <a:off x="692864" y="2109064"/>
            <a:ext cx="9858696" cy="38759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endParaRPr lang="en-GB" sz="2400">
              <a:solidFill>
                <a:srgbClr val="5C5D6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9A4B352-9647-4B76-B61C-F881C00D5F3F}"/>
              </a:ext>
            </a:extLst>
          </p:cNvPr>
          <p:cNvCxnSpPr/>
          <p:nvPr/>
        </p:nvCxnSpPr>
        <p:spPr>
          <a:xfrm>
            <a:off x="760020" y="1767154"/>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62C19255-8430-9CA3-566D-1D239C895F55}"/>
              </a:ext>
            </a:extLst>
          </p:cNvPr>
          <p:cNvSpPr txBox="1">
            <a:spLocks/>
          </p:cNvSpPr>
          <p:nvPr/>
        </p:nvSpPr>
        <p:spPr>
          <a:xfrm>
            <a:off x="692864" y="2336864"/>
            <a:ext cx="10287731" cy="3875926"/>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endParaRPr lang="en-US">
              <a:solidFill>
                <a:srgbClr val="5C5D61"/>
              </a:solidFill>
              <a:highlight>
                <a:srgbClr val="FFFF00"/>
              </a:highlight>
              <a:latin typeface="Arial" panose="020B0604020202020204" pitchFamily="34" charset="0"/>
              <a:cs typeface="Arial" panose="020B0604020202020204" pitchFamily="34" charset="0"/>
            </a:endParaRPr>
          </a:p>
          <a:p>
            <a:pPr lvl="0" algn="l"/>
            <a:r>
              <a:rPr lang="en-US" u="sng">
                <a:solidFill>
                  <a:srgbClr val="5C5D61"/>
                </a:solidFill>
                <a:latin typeface="Arial" panose="020B0604020202020204" pitchFamily="34" charset="0"/>
                <a:cs typeface="Arial" panose="020B0604020202020204" pitchFamily="34" charset="0"/>
              </a:rPr>
              <a:t>Activity </a:t>
            </a:r>
          </a:p>
          <a:p>
            <a:pPr lvl="0" algn="l"/>
            <a:r>
              <a:rPr lang="en-US">
                <a:solidFill>
                  <a:srgbClr val="5C5D61"/>
                </a:solidFill>
                <a:latin typeface="Arial" panose="020B0604020202020204" pitchFamily="34" charset="0"/>
                <a:cs typeface="Arial" panose="020B0604020202020204" pitchFamily="34" charset="0"/>
              </a:rPr>
              <a:t>Using the 4 steps model to resolve the conflict in your given scenario. What will you do in this situation to de-escalate the conflict? </a:t>
            </a:r>
          </a:p>
          <a:p>
            <a:pPr lvl="0" algn="l"/>
            <a:endParaRPr lang="en-US">
              <a:solidFill>
                <a:srgbClr val="5C5D61"/>
              </a:solidFill>
              <a:latin typeface="Arial" panose="020B0604020202020204" pitchFamily="34" charset="0"/>
              <a:cs typeface="Arial" panose="020B0604020202020204" pitchFamily="34" charset="0"/>
            </a:endParaRPr>
          </a:p>
          <a:p>
            <a:pPr lvl="0" algn="l"/>
            <a:r>
              <a:rPr lang="en-US">
                <a:solidFill>
                  <a:srgbClr val="5C5D61"/>
                </a:solidFill>
                <a:latin typeface="Arial" panose="020B0604020202020204" pitchFamily="34" charset="0"/>
                <a:cs typeface="Arial" panose="020B0604020202020204" pitchFamily="34" charset="0"/>
              </a:rPr>
              <a:t>10 mins to look at scenario</a:t>
            </a:r>
          </a:p>
          <a:p>
            <a:pPr lvl="0" algn="l"/>
            <a:r>
              <a:rPr lang="en-US">
                <a:solidFill>
                  <a:srgbClr val="5C5D61"/>
                </a:solidFill>
                <a:latin typeface="Arial" panose="020B0604020202020204" pitchFamily="34" charset="0"/>
                <a:cs typeface="Arial" panose="020B0604020202020204" pitchFamily="34" charset="0"/>
              </a:rPr>
              <a:t>15 mins for wider group feedback</a:t>
            </a:r>
          </a:p>
          <a:p>
            <a:pPr lvl="0" algn="l"/>
            <a:endParaRPr lang="en-GB" sz="2400">
              <a:solidFill>
                <a:srgbClr val="5C5D6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335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A368-A8B4-4E09-B3D3-53B3120062FF}"/>
              </a:ext>
            </a:extLst>
          </p:cNvPr>
          <p:cNvSpPr txBox="1">
            <a:spLocks/>
          </p:cNvSpPr>
          <p:nvPr/>
        </p:nvSpPr>
        <p:spPr>
          <a:xfrm>
            <a:off x="672048" y="420357"/>
            <a:ext cx="9144000" cy="1004888"/>
          </a:xfrm>
          <a:prstGeom prst="rect">
            <a:avLst/>
          </a:prstGeom>
        </p:spPr>
        <p:txBody>
          <a:bodyPr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a:solidFill>
                  <a:srgbClr val="5C5D61"/>
                </a:solidFill>
                <a:latin typeface="Arial"/>
                <a:cs typeface="Arial"/>
              </a:rPr>
              <a:t>Scenario one </a:t>
            </a:r>
            <a:endParaRPr lang="en-GB" sz="4000" b="1">
              <a:solidFill>
                <a:srgbClr val="5C5D6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04F54AC-8E4B-4F33-8F71-3EAA49FDCF26}"/>
              </a:ext>
            </a:extLst>
          </p:cNvPr>
          <p:cNvSpPr txBox="1">
            <a:spLocks/>
          </p:cNvSpPr>
          <p:nvPr/>
        </p:nvSpPr>
        <p:spPr>
          <a:xfrm>
            <a:off x="692864" y="2109064"/>
            <a:ext cx="9858696" cy="38759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endParaRPr lang="en-GB" sz="2400">
              <a:solidFill>
                <a:srgbClr val="5C5D6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9A4B352-9647-4B76-B61C-F881C00D5F3F}"/>
              </a:ext>
            </a:extLst>
          </p:cNvPr>
          <p:cNvCxnSpPr/>
          <p:nvPr/>
        </p:nvCxnSpPr>
        <p:spPr>
          <a:xfrm>
            <a:off x="760020" y="1767154"/>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62C19255-8430-9CA3-566D-1D239C895F55}"/>
              </a:ext>
            </a:extLst>
          </p:cNvPr>
          <p:cNvSpPr txBox="1">
            <a:spLocks/>
          </p:cNvSpPr>
          <p:nvPr/>
        </p:nvSpPr>
        <p:spPr>
          <a:xfrm>
            <a:off x="692864" y="1487292"/>
            <a:ext cx="10287731" cy="3875926"/>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endParaRPr lang="en-US">
              <a:solidFill>
                <a:srgbClr val="5C5D61"/>
              </a:solidFill>
              <a:highlight>
                <a:srgbClr val="FFFF00"/>
              </a:highlight>
              <a:latin typeface="Arial" panose="020B0604020202020204" pitchFamily="34" charset="0"/>
              <a:cs typeface="Arial" panose="020B0604020202020204" pitchFamily="34" charset="0"/>
            </a:endParaRPr>
          </a:p>
          <a:p>
            <a:pPr algn="l"/>
            <a:r>
              <a:rPr lang="en-US">
                <a:solidFill>
                  <a:srgbClr val="5C5D61"/>
                </a:solidFill>
                <a:latin typeface="Arial"/>
                <a:cs typeface="Arial"/>
              </a:rPr>
              <a:t>Scenario 1: In an exec meeting, someone is talking over you, you feel overpowered, and you don't know how to get your point across. What would you do to resolve this situation?</a:t>
            </a:r>
            <a:endParaRPr lang="en-US">
              <a:latin typeface="Arial"/>
              <a:cs typeface="Arial"/>
            </a:endParaRPr>
          </a:p>
          <a:p>
            <a:pPr algn="l"/>
            <a:endParaRPr lang="en-US">
              <a:solidFill>
                <a:srgbClr val="5C5D61"/>
              </a:solidFill>
              <a:latin typeface="Arial"/>
              <a:cs typeface="Arial"/>
            </a:endParaRPr>
          </a:p>
          <a:p>
            <a:pPr algn="l"/>
            <a:r>
              <a:rPr lang="en-US">
                <a:solidFill>
                  <a:srgbClr val="5C5D61"/>
                </a:solidFill>
                <a:latin typeface="Arial"/>
                <a:cs typeface="Arial"/>
              </a:rPr>
              <a:t>Group 1: You are the person trying to speak</a:t>
            </a:r>
          </a:p>
          <a:p>
            <a:pPr algn="l"/>
            <a:r>
              <a:rPr lang="en-US">
                <a:solidFill>
                  <a:srgbClr val="5C5D61"/>
                </a:solidFill>
                <a:latin typeface="Arial"/>
                <a:cs typeface="Arial"/>
              </a:rPr>
              <a:t>Group 2: You are the person chairing the meeting</a:t>
            </a:r>
          </a:p>
          <a:p>
            <a:pPr algn="l"/>
            <a:r>
              <a:rPr lang="en-US">
                <a:solidFill>
                  <a:srgbClr val="5C5D61"/>
                </a:solidFill>
                <a:latin typeface="Arial"/>
                <a:cs typeface="Arial"/>
              </a:rPr>
              <a:t>Group 3: You receive feedback that you are a talking over another person</a:t>
            </a:r>
          </a:p>
          <a:p>
            <a:pPr algn="l"/>
            <a:br>
              <a:rPr lang="en-US"/>
            </a:br>
            <a:endParaRPr lang="en-US"/>
          </a:p>
          <a:p>
            <a:pPr algn="l"/>
            <a:endParaRPr lang="en-US"/>
          </a:p>
        </p:txBody>
      </p:sp>
      <p:sp>
        <p:nvSpPr>
          <p:cNvPr id="5" name="TextBox 4">
            <a:extLst>
              <a:ext uri="{FF2B5EF4-FFF2-40B4-BE49-F238E27FC236}">
                <a16:creationId xmlns:a16="http://schemas.microsoft.com/office/drawing/2014/main" id="{95EFBB5D-78D6-71ED-6FFF-E196F166E20F}"/>
              </a:ext>
            </a:extLst>
          </p:cNvPr>
          <p:cNvSpPr txBox="1"/>
          <p:nvPr/>
        </p:nvSpPr>
        <p:spPr>
          <a:xfrm>
            <a:off x="789709" y="5216236"/>
            <a:ext cx="10224654" cy="1305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spcBef>
                <a:spcPts val="1000"/>
              </a:spcBef>
            </a:pPr>
            <a:r>
              <a:rPr lang="en-GB" sz="2400" b="1">
                <a:solidFill>
                  <a:srgbClr val="5C5D61"/>
                </a:solidFill>
                <a:latin typeface="Arial"/>
                <a:cs typeface="Arial"/>
              </a:rPr>
              <a:t>Stop and Think --&gt;</a:t>
            </a:r>
            <a:r>
              <a:rPr lang="en-GB" sz="2800" b="1">
                <a:solidFill>
                  <a:srgbClr val="7030A0"/>
                </a:solidFill>
                <a:latin typeface="Arial"/>
                <a:cs typeface="Arial"/>
              </a:rPr>
              <a:t> </a:t>
            </a:r>
            <a:r>
              <a:rPr lang="en-GB" sz="2400" b="1">
                <a:solidFill>
                  <a:srgbClr val="5C5D61"/>
                </a:solidFill>
                <a:latin typeface="Arial"/>
                <a:cs typeface="Arial"/>
              </a:rPr>
              <a:t>Redirect the conflict --&gt;</a:t>
            </a:r>
            <a:r>
              <a:rPr lang="en-GB" sz="2800" b="1">
                <a:solidFill>
                  <a:srgbClr val="7030A0"/>
                </a:solidFill>
                <a:latin typeface="Arial"/>
                <a:cs typeface="Arial"/>
              </a:rPr>
              <a:t> </a:t>
            </a:r>
            <a:r>
              <a:rPr lang="en-GB" sz="2400" b="1">
                <a:solidFill>
                  <a:srgbClr val="5C5D61"/>
                </a:solidFill>
                <a:latin typeface="Arial"/>
                <a:cs typeface="Arial"/>
              </a:rPr>
              <a:t>Investigate the situation </a:t>
            </a:r>
            <a:br>
              <a:rPr lang="en-GB" sz="2400" b="1">
                <a:latin typeface="Arial"/>
                <a:cs typeface="Arial"/>
              </a:rPr>
            </a:br>
            <a:r>
              <a:rPr lang="en-GB" sz="2400" b="1">
                <a:solidFill>
                  <a:srgbClr val="5C5D61"/>
                </a:solidFill>
                <a:latin typeface="Arial"/>
                <a:cs typeface="Arial"/>
              </a:rPr>
              <a:t>--&gt;</a:t>
            </a:r>
            <a:r>
              <a:rPr lang="en-GB" sz="2800" b="1">
                <a:solidFill>
                  <a:srgbClr val="7030A0"/>
                </a:solidFill>
                <a:latin typeface="Arial"/>
                <a:cs typeface="Arial"/>
              </a:rPr>
              <a:t> </a:t>
            </a:r>
            <a:r>
              <a:rPr lang="en-GB" sz="2400" b="1">
                <a:solidFill>
                  <a:srgbClr val="5C5D61"/>
                </a:solidFill>
                <a:latin typeface="Arial"/>
                <a:cs typeface="Arial"/>
              </a:rPr>
              <a:t>Find a solution </a:t>
            </a:r>
            <a:endParaRPr lang="en-GB" b="1">
              <a:cs typeface="Calibri"/>
            </a:endParaRPr>
          </a:p>
        </p:txBody>
      </p:sp>
    </p:spTree>
    <p:extLst>
      <p:ext uri="{BB962C8B-B14F-4D97-AF65-F5344CB8AC3E}">
        <p14:creationId xmlns:p14="http://schemas.microsoft.com/office/powerpoint/2010/main" val="1973896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A368-A8B4-4E09-B3D3-53B3120062FF}"/>
              </a:ext>
            </a:extLst>
          </p:cNvPr>
          <p:cNvSpPr txBox="1">
            <a:spLocks/>
          </p:cNvSpPr>
          <p:nvPr/>
        </p:nvSpPr>
        <p:spPr>
          <a:xfrm>
            <a:off x="672048" y="420357"/>
            <a:ext cx="9144000" cy="100488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a:solidFill>
                  <a:srgbClr val="5C5D61"/>
                </a:solidFill>
                <a:latin typeface="Arial" panose="020B0604020202020204" pitchFamily="34" charset="0"/>
                <a:cs typeface="Arial" panose="020B0604020202020204" pitchFamily="34" charset="0"/>
              </a:rPr>
              <a:t>Agenda </a:t>
            </a:r>
            <a:endParaRPr lang="en-GB" sz="4000" b="1">
              <a:solidFill>
                <a:srgbClr val="5C5D6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04F54AC-8E4B-4F33-8F71-3EAA49FDCF26}"/>
              </a:ext>
            </a:extLst>
          </p:cNvPr>
          <p:cNvSpPr txBox="1">
            <a:spLocks/>
          </p:cNvSpPr>
          <p:nvPr/>
        </p:nvSpPr>
        <p:spPr>
          <a:xfrm>
            <a:off x="382621" y="2284161"/>
            <a:ext cx="6096000" cy="38759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Clr>
                <a:srgbClr val="7030A0"/>
              </a:buClr>
              <a:buFont typeface="Wingdings" panose="05000000000000000000" pitchFamily="2" charset="2"/>
              <a:buChar char="§"/>
            </a:pPr>
            <a:r>
              <a:rPr lang="en-US" sz="2400">
                <a:solidFill>
                  <a:srgbClr val="5C5D61"/>
                </a:solidFill>
                <a:latin typeface="Arial" panose="020B0604020202020204" pitchFamily="34" charset="0"/>
                <a:cs typeface="Arial" panose="020B0604020202020204" pitchFamily="34" charset="0"/>
              </a:rPr>
              <a:t>What we mean by conflict?</a:t>
            </a:r>
          </a:p>
          <a:p>
            <a:pPr marL="342900" lvl="0" indent="-342900" algn="l">
              <a:buClr>
                <a:srgbClr val="7030A0"/>
              </a:buClr>
              <a:buFont typeface="Wingdings" panose="05000000000000000000" pitchFamily="2" charset="2"/>
              <a:buChar char="§"/>
            </a:pPr>
            <a:r>
              <a:rPr lang="en-US">
                <a:solidFill>
                  <a:srgbClr val="5C5D61"/>
                </a:solidFill>
                <a:latin typeface="Arial" panose="020B0604020202020204" pitchFamily="34" charset="0"/>
                <a:cs typeface="Arial" panose="020B0604020202020204" pitchFamily="34" charset="0"/>
              </a:rPr>
              <a:t>Sources of conflict</a:t>
            </a:r>
          </a:p>
          <a:p>
            <a:pPr marL="342900" lvl="0" indent="-342900" algn="l">
              <a:buClr>
                <a:srgbClr val="7030A0"/>
              </a:buClr>
              <a:buFont typeface="Wingdings" panose="05000000000000000000" pitchFamily="2" charset="2"/>
              <a:buChar char="§"/>
            </a:pPr>
            <a:r>
              <a:rPr lang="en-US" sz="2400">
                <a:solidFill>
                  <a:srgbClr val="5C5D61"/>
                </a:solidFill>
                <a:latin typeface="Arial" panose="020B0604020202020204" pitchFamily="34" charset="0"/>
                <a:cs typeface="Arial" panose="020B0604020202020204" pitchFamily="34" charset="0"/>
              </a:rPr>
              <a:t>Myths about conflict</a:t>
            </a:r>
            <a:endParaRPr lang="en-US">
              <a:solidFill>
                <a:srgbClr val="5C5D61"/>
              </a:solidFill>
              <a:latin typeface="Arial" panose="020B0604020202020204" pitchFamily="34" charset="0"/>
              <a:cs typeface="Arial" panose="020B0604020202020204" pitchFamily="34" charset="0"/>
            </a:endParaRPr>
          </a:p>
          <a:p>
            <a:pPr marL="342900" lvl="0" indent="-342900" algn="l">
              <a:buClr>
                <a:srgbClr val="7030A0"/>
              </a:buClr>
              <a:buFont typeface="Wingdings" panose="05000000000000000000" pitchFamily="2" charset="2"/>
              <a:buChar char="§"/>
            </a:pPr>
            <a:r>
              <a:rPr lang="en-US" sz="2400">
                <a:solidFill>
                  <a:srgbClr val="5C5D61"/>
                </a:solidFill>
                <a:latin typeface="Arial" panose="020B0604020202020204" pitchFamily="34" charset="0"/>
                <a:cs typeface="Arial" panose="020B0604020202020204" pitchFamily="34" charset="0"/>
              </a:rPr>
              <a:t>Impact </a:t>
            </a:r>
            <a:r>
              <a:rPr lang="en-US">
                <a:solidFill>
                  <a:srgbClr val="5C5D61"/>
                </a:solidFill>
                <a:latin typeface="Arial" panose="020B0604020202020204" pitchFamily="34" charset="0"/>
                <a:cs typeface="Arial" panose="020B0604020202020204" pitchFamily="34" charset="0"/>
              </a:rPr>
              <a:t>of not resolving</a:t>
            </a:r>
            <a:r>
              <a:rPr lang="en-US" sz="2400">
                <a:solidFill>
                  <a:srgbClr val="5C5D61"/>
                </a:solidFill>
                <a:latin typeface="Arial" panose="020B0604020202020204" pitchFamily="34" charset="0"/>
                <a:cs typeface="Arial" panose="020B0604020202020204" pitchFamily="34" charset="0"/>
              </a:rPr>
              <a:t> conflict</a:t>
            </a:r>
          </a:p>
          <a:p>
            <a:pPr marL="342900" lvl="0" indent="-342900" algn="l">
              <a:buClr>
                <a:srgbClr val="7030A0"/>
              </a:buClr>
              <a:buFont typeface="Wingdings" panose="05000000000000000000" pitchFamily="2" charset="2"/>
              <a:buChar char="§"/>
            </a:pPr>
            <a:r>
              <a:rPr lang="en-US">
                <a:solidFill>
                  <a:srgbClr val="5C5D61"/>
                </a:solidFill>
                <a:latin typeface="Arial" panose="020B0604020202020204" pitchFamily="34" charset="0"/>
                <a:cs typeface="Arial" panose="020B0604020202020204" pitchFamily="34" charset="0"/>
              </a:rPr>
              <a:t>How to resolve conflict and de-escalate</a:t>
            </a:r>
          </a:p>
          <a:p>
            <a:pPr marL="342900" lvl="0" indent="-342900" algn="l">
              <a:buClr>
                <a:srgbClr val="7030A0"/>
              </a:buClr>
              <a:buFont typeface="Wingdings" panose="05000000000000000000" pitchFamily="2" charset="2"/>
              <a:buChar char="§"/>
            </a:pPr>
            <a:r>
              <a:rPr lang="en-US">
                <a:solidFill>
                  <a:srgbClr val="5C5D61"/>
                </a:solidFill>
                <a:latin typeface="Arial" panose="020B0604020202020204" pitchFamily="34" charset="0"/>
                <a:cs typeface="Arial" panose="020B0604020202020204" pitchFamily="34" charset="0"/>
              </a:rPr>
              <a:t>Activity </a:t>
            </a:r>
            <a:endParaRPr lang="en-US" sz="2400">
              <a:solidFill>
                <a:srgbClr val="5C5D6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9A4B352-9647-4B76-B61C-F881C00D5F3F}"/>
              </a:ext>
            </a:extLst>
          </p:cNvPr>
          <p:cNvCxnSpPr/>
          <p:nvPr/>
        </p:nvCxnSpPr>
        <p:spPr>
          <a:xfrm>
            <a:off x="760020" y="1767154"/>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pic>
        <p:nvPicPr>
          <p:cNvPr id="11266" name="Picture 2" descr="What Is Conflict in Literature?">
            <a:extLst>
              <a:ext uri="{FF2B5EF4-FFF2-40B4-BE49-F238E27FC236}">
                <a16:creationId xmlns:a16="http://schemas.microsoft.com/office/drawing/2014/main" id="{B0DAC3F4-4EF1-5AD2-97AC-B65847D16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621" y="2109064"/>
            <a:ext cx="5713379" cy="360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488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A368-A8B4-4E09-B3D3-53B3120062FF}"/>
              </a:ext>
            </a:extLst>
          </p:cNvPr>
          <p:cNvSpPr txBox="1">
            <a:spLocks/>
          </p:cNvSpPr>
          <p:nvPr/>
        </p:nvSpPr>
        <p:spPr>
          <a:xfrm>
            <a:off x="672048" y="420357"/>
            <a:ext cx="9144000" cy="1004888"/>
          </a:xfrm>
          <a:prstGeom prst="rect">
            <a:avLst/>
          </a:prstGeom>
        </p:spPr>
        <p:txBody>
          <a:bodyPr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a:solidFill>
                  <a:srgbClr val="5C5D61"/>
                </a:solidFill>
                <a:latin typeface="Arial"/>
                <a:cs typeface="Arial"/>
              </a:rPr>
              <a:t>Scenario two</a:t>
            </a:r>
            <a:endParaRPr lang="en-GB" sz="4000" b="1">
              <a:solidFill>
                <a:srgbClr val="5C5D6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04F54AC-8E4B-4F33-8F71-3EAA49FDCF26}"/>
              </a:ext>
            </a:extLst>
          </p:cNvPr>
          <p:cNvSpPr txBox="1">
            <a:spLocks/>
          </p:cNvSpPr>
          <p:nvPr/>
        </p:nvSpPr>
        <p:spPr>
          <a:xfrm>
            <a:off x="692864" y="2109064"/>
            <a:ext cx="9858696" cy="38759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endParaRPr lang="en-GB" sz="2400">
              <a:solidFill>
                <a:srgbClr val="5C5D6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9A4B352-9647-4B76-B61C-F881C00D5F3F}"/>
              </a:ext>
            </a:extLst>
          </p:cNvPr>
          <p:cNvCxnSpPr/>
          <p:nvPr/>
        </p:nvCxnSpPr>
        <p:spPr>
          <a:xfrm>
            <a:off x="760020" y="1767154"/>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62C19255-8430-9CA3-566D-1D239C895F55}"/>
              </a:ext>
            </a:extLst>
          </p:cNvPr>
          <p:cNvSpPr txBox="1">
            <a:spLocks/>
          </p:cNvSpPr>
          <p:nvPr/>
        </p:nvSpPr>
        <p:spPr>
          <a:xfrm>
            <a:off x="699757" y="1937061"/>
            <a:ext cx="10440131" cy="3875926"/>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solidFill>
                  <a:srgbClr val="5C5D61"/>
                </a:solidFill>
                <a:latin typeface="Arial"/>
                <a:cs typeface="Arial"/>
              </a:rPr>
              <a:t>Scenario 2: You feel an exec member is not pulling their weight, and it's impacting on your own work and/or the productivity of the exec as a whole. What would you do to resolve this situation?</a:t>
            </a:r>
          </a:p>
          <a:p>
            <a:pPr algn="l"/>
            <a:endParaRPr lang="en-US">
              <a:solidFill>
                <a:srgbClr val="5C5D61"/>
              </a:solidFill>
              <a:latin typeface="Arial"/>
              <a:cs typeface="Arial"/>
            </a:endParaRPr>
          </a:p>
          <a:p>
            <a:pPr algn="l"/>
            <a:r>
              <a:rPr lang="en-US">
                <a:solidFill>
                  <a:srgbClr val="5C5D61"/>
                </a:solidFill>
                <a:latin typeface="Arial"/>
                <a:cs typeface="Arial"/>
              </a:rPr>
              <a:t>Group 1: You are the person raising that the other exec member is not pulling their weight</a:t>
            </a:r>
          </a:p>
          <a:p>
            <a:pPr algn="l"/>
            <a:r>
              <a:rPr lang="en-US">
                <a:solidFill>
                  <a:srgbClr val="5C5D61"/>
                </a:solidFill>
                <a:latin typeface="Arial"/>
                <a:cs typeface="Arial"/>
              </a:rPr>
              <a:t>Group 2: You are the mediator/president/team leader who is responsible for the overall direction and organisation of the exec</a:t>
            </a:r>
          </a:p>
          <a:p>
            <a:pPr algn="l"/>
            <a:r>
              <a:rPr lang="en-US">
                <a:solidFill>
                  <a:srgbClr val="5C5D61"/>
                </a:solidFill>
                <a:latin typeface="Arial"/>
                <a:cs typeface="Arial"/>
              </a:rPr>
              <a:t>Group 3: You've received feedback that you're not pulling your weight</a:t>
            </a:r>
          </a:p>
          <a:p>
            <a:pPr algn="l"/>
            <a:br>
              <a:rPr lang="en-US">
                <a:highlight>
                  <a:srgbClr val="FFFF00"/>
                </a:highlight>
                <a:latin typeface="Calibri"/>
                <a:cs typeface="Calibri"/>
              </a:rPr>
            </a:br>
            <a:endParaRPr lang="en-US">
              <a:solidFill>
                <a:srgbClr val="000000"/>
              </a:solidFill>
              <a:highlight>
                <a:srgbClr val="FFFF00"/>
              </a:highlight>
              <a:latin typeface="Calibri"/>
              <a:cs typeface="Calibri"/>
            </a:endParaRPr>
          </a:p>
          <a:p>
            <a:pPr algn="l"/>
            <a:endParaRPr lang="en-US" u="sng">
              <a:solidFill>
                <a:srgbClr val="5C5D61"/>
              </a:solidFill>
              <a:highlight>
                <a:srgbClr val="FFFF00"/>
              </a:highlight>
              <a:latin typeface="Arial"/>
              <a:cs typeface="Arial"/>
            </a:endParaRPr>
          </a:p>
          <a:p>
            <a:pPr algn="l"/>
            <a:endParaRPr lang="en-US" u="sng">
              <a:solidFill>
                <a:srgbClr val="5C5D61"/>
              </a:solidFill>
              <a:highlight>
                <a:srgbClr val="FFFF00"/>
              </a:highlight>
              <a:latin typeface="Arial" panose="020B0604020202020204" pitchFamily="34" charset="0"/>
              <a:cs typeface="Arial" panose="020B0604020202020204" pitchFamily="34" charset="0"/>
            </a:endParaRPr>
          </a:p>
          <a:p>
            <a:pPr algn="l"/>
            <a:endParaRPr lang="en-GB">
              <a:solidFill>
                <a:srgbClr val="5C5D61"/>
              </a:solidFill>
              <a:highlight>
                <a:srgbClr val="FFFF00"/>
              </a:highlight>
              <a:latin typeface="Arial" panose="020B0604020202020204" pitchFamily="34" charset="0"/>
              <a:cs typeface="Arial" panose="020B0604020202020204" pitchFamily="34" charset="0"/>
            </a:endParaRPr>
          </a:p>
          <a:p>
            <a:pPr lvl="0" algn="l"/>
            <a:endParaRPr lang="en-US">
              <a:solidFill>
                <a:srgbClr val="5C5D61"/>
              </a:solidFill>
              <a:highlight>
                <a:srgbClr val="FFFF00"/>
              </a:highlight>
              <a:latin typeface="Arial" panose="020B0604020202020204" pitchFamily="34" charset="0"/>
              <a:cs typeface="Arial" panose="020B0604020202020204" pitchFamily="34" charset="0"/>
            </a:endParaRPr>
          </a:p>
          <a:p>
            <a:pPr algn="l"/>
            <a:endParaRPr lang="en-US">
              <a:solidFill>
                <a:srgbClr val="5C5D61"/>
              </a:solidFill>
              <a:latin typeface="Arial"/>
              <a:cs typeface="Arial"/>
            </a:endParaRPr>
          </a:p>
          <a:p>
            <a:pPr algn="l"/>
            <a:br>
              <a:rPr lang="en-US"/>
            </a:br>
            <a:endParaRPr lang="en-US"/>
          </a:p>
          <a:p>
            <a:pPr algn="l"/>
            <a:endParaRPr lang="en-US"/>
          </a:p>
        </p:txBody>
      </p:sp>
      <p:sp>
        <p:nvSpPr>
          <p:cNvPr id="5" name="TextBox 4">
            <a:extLst>
              <a:ext uri="{FF2B5EF4-FFF2-40B4-BE49-F238E27FC236}">
                <a16:creationId xmlns:a16="http://schemas.microsoft.com/office/drawing/2014/main" id="{5A20E666-3F0B-9C59-1012-023FB844486C}"/>
              </a:ext>
            </a:extLst>
          </p:cNvPr>
          <p:cNvSpPr txBox="1"/>
          <p:nvPr/>
        </p:nvSpPr>
        <p:spPr>
          <a:xfrm>
            <a:off x="872837" y="5680363"/>
            <a:ext cx="1043247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solidFill>
                  <a:srgbClr val="5C5D61"/>
                </a:solidFill>
                <a:latin typeface="Arial"/>
              </a:rPr>
              <a:t>Stop and Think --&gt;</a:t>
            </a:r>
            <a:r>
              <a:rPr lang="en-GB" sz="2800" b="1">
                <a:solidFill>
                  <a:srgbClr val="7030A0"/>
                </a:solidFill>
                <a:latin typeface="Arial"/>
              </a:rPr>
              <a:t> </a:t>
            </a:r>
            <a:r>
              <a:rPr lang="en-GB" sz="2400" b="1">
                <a:solidFill>
                  <a:srgbClr val="5C5D61"/>
                </a:solidFill>
                <a:latin typeface="Arial"/>
              </a:rPr>
              <a:t>Redirect the conflict --&gt;</a:t>
            </a:r>
            <a:r>
              <a:rPr lang="en-GB" sz="2800" b="1">
                <a:solidFill>
                  <a:srgbClr val="7030A0"/>
                </a:solidFill>
                <a:latin typeface="Arial"/>
              </a:rPr>
              <a:t> </a:t>
            </a:r>
            <a:r>
              <a:rPr lang="en-GB" sz="2400" b="1">
                <a:solidFill>
                  <a:srgbClr val="5C5D61"/>
                </a:solidFill>
                <a:latin typeface="Arial"/>
              </a:rPr>
              <a:t>Investigate the situation </a:t>
            </a:r>
            <a:r>
              <a:rPr lang="en-GB" sz="2400" b="1">
                <a:solidFill>
                  <a:srgbClr val="5C5D61"/>
                </a:solidFill>
                <a:latin typeface="Arial"/>
                <a:cs typeface="Arial"/>
              </a:rPr>
              <a:t>​</a:t>
            </a:r>
            <a:br>
              <a:rPr lang="en-GB" sz="2400" b="1">
                <a:latin typeface="Arial"/>
                <a:cs typeface="Arial"/>
              </a:rPr>
            </a:br>
            <a:r>
              <a:rPr lang="en-GB" sz="2400" b="1">
                <a:solidFill>
                  <a:srgbClr val="5C5D61"/>
                </a:solidFill>
                <a:latin typeface="Arial"/>
              </a:rPr>
              <a:t>--&gt;</a:t>
            </a:r>
            <a:r>
              <a:rPr lang="en-GB" sz="2800" b="1">
                <a:solidFill>
                  <a:srgbClr val="7030A0"/>
                </a:solidFill>
                <a:latin typeface="Arial"/>
              </a:rPr>
              <a:t> </a:t>
            </a:r>
            <a:r>
              <a:rPr lang="en-GB" sz="2400" b="1">
                <a:solidFill>
                  <a:srgbClr val="5C5D61"/>
                </a:solidFill>
                <a:latin typeface="Arial"/>
              </a:rPr>
              <a:t>Find a solution </a:t>
            </a:r>
            <a:endParaRPr lang="en-GB" b="1">
              <a:cs typeface="Calibri" panose="020F0502020204030204"/>
            </a:endParaRPr>
          </a:p>
        </p:txBody>
      </p:sp>
    </p:spTree>
    <p:extLst>
      <p:ext uri="{BB962C8B-B14F-4D97-AF65-F5344CB8AC3E}">
        <p14:creationId xmlns:p14="http://schemas.microsoft.com/office/powerpoint/2010/main" val="4169737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A368-A8B4-4E09-B3D3-53B3120062FF}"/>
              </a:ext>
            </a:extLst>
          </p:cNvPr>
          <p:cNvSpPr txBox="1">
            <a:spLocks/>
          </p:cNvSpPr>
          <p:nvPr/>
        </p:nvSpPr>
        <p:spPr>
          <a:xfrm>
            <a:off x="672048" y="420357"/>
            <a:ext cx="9144000" cy="1004888"/>
          </a:xfrm>
          <a:prstGeom prst="rect">
            <a:avLst/>
          </a:prstGeom>
        </p:spPr>
        <p:txBody>
          <a:bodyPr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a:solidFill>
                  <a:srgbClr val="5C5D61"/>
                </a:solidFill>
                <a:latin typeface="Arial"/>
                <a:cs typeface="Arial"/>
              </a:rPr>
              <a:t>Scenario three</a:t>
            </a:r>
            <a:endParaRPr lang="en-GB" sz="4000" b="1">
              <a:solidFill>
                <a:srgbClr val="5C5D6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04F54AC-8E4B-4F33-8F71-3EAA49FDCF26}"/>
              </a:ext>
            </a:extLst>
          </p:cNvPr>
          <p:cNvSpPr txBox="1">
            <a:spLocks/>
          </p:cNvSpPr>
          <p:nvPr/>
        </p:nvSpPr>
        <p:spPr>
          <a:xfrm>
            <a:off x="692864" y="2109064"/>
            <a:ext cx="9858696" cy="38759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endParaRPr lang="en-GB" sz="2400">
              <a:solidFill>
                <a:srgbClr val="5C5D6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9A4B352-9647-4B76-B61C-F881C00D5F3F}"/>
              </a:ext>
            </a:extLst>
          </p:cNvPr>
          <p:cNvCxnSpPr/>
          <p:nvPr/>
        </p:nvCxnSpPr>
        <p:spPr>
          <a:xfrm>
            <a:off x="760020" y="1767154"/>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62C19255-8430-9CA3-566D-1D239C895F55}"/>
              </a:ext>
            </a:extLst>
          </p:cNvPr>
          <p:cNvSpPr txBox="1">
            <a:spLocks/>
          </p:cNvSpPr>
          <p:nvPr/>
        </p:nvSpPr>
        <p:spPr>
          <a:xfrm>
            <a:off x="692864" y="1772128"/>
            <a:ext cx="10287731" cy="3875926"/>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u="sng">
              <a:solidFill>
                <a:srgbClr val="5C5D61"/>
              </a:solidFill>
              <a:latin typeface="Arial"/>
              <a:cs typeface="Arial"/>
            </a:endParaRPr>
          </a:p>
          <a:p>
            <a:pPr algn="l"/>
            <a:r>
              <a:rPr lang="en-US">
                <a:solidFill>
                  <a:srgbClr val="5C5D61"/>
                </a:solidFill>
                <a:latin typeface="Arial"/>
                <a:cs typeface="Arial"/>
              </a:rPr>
              <a:t>Scenario 3: A society member has accused an exec member of misconduct</a:t>
            </a:r>
          </a:p>
          <a:p>
            <a:pPr algn="l"/>
            <a:endParaRPr lang="en-US">
              <a:solidFill>
                <a:srgbClr val="5C5D61"/>
              </a:solidFill>
              <a:latin typeface="Arial"/>
              <a:cs typeface="Arial"/>
            </a:endParaRPr>
          </a:p>
          <a:p>
            <a:pPr algn="l"/>
            <a:r>
              <a:rPr lang="en-US">
                <a:solidFill>
                  <a:srgbClr val="5C5D61"/>
                </a:solidFill>
                <a:latin typeface="Arial"/>
                <a:cs typeface="Arial"/>
              </a:rPr>
              <a:t>Group 1: Identify one thing to do, why, and how you would do it</a:t>
            </a:r>
          </a:p>
          <a:p>
            <a:pPr algn="l"/>
            <a:r>
              <a:rPr lang="en-US">
                <a:solidFill>
                  <a:srgbClr val="5C5D61"/>
                </a:solidFill>
                <a:latin typeface="Arial"/>
                <a:cs typeface="Arial"/>
              </a:rPr>
              <a:t>Group 2: Identify one thing to avoid and why - what might be the outcome if you were to do it?</a:t>
            </a:r>
          </a:p>
          <a:p>
            <a:pPr algn="l"/>
            <a:r>
              <a:rPr lang="en-US">
                <a:solidFill>
                  <a:srgbClr val="5C5D61"/>
                </a:solidFill>
                <a:latin typeface="Arial"/>
                <a:cs typeface="Arial"/>
              </a:rPr>
              <a:t>Group 3: Who could you approach for advice/signpost to if you don't know how to handle this?</a:t>
            </a:r>
          </a:p>
          <a:p>
            <a:pPr algn="l"/>
            <a:endParaRPr lang="en-GB">
              <a:solidFill>
                <a:srgbClr val="5C5D61"/>
              </a:solidFill>
              <a:latin typeface="Arial"/>
              <a:cs typeface="Arial"/>
            </a:endParaRPr>
          </a:p>
          <a:p>
            <a:pPr algn="l"/>
            <a:endParaRPr lang="en-US">
              <a:solidFill>
                <a:srgbClr val="5C5D61"/>
              </a:solidFill>
              <a:latin typeface="Arial"/>
              <a:cs typeface="Arial"/>
            </a:endParaRPr>
          </a:p>
          <a:p>
            <a:pPr algn="l"/>
            <a:br>
              <a:rPr lang="en-US">
                <a:highlight>
                  <a:srgbClr val="FFFF00"/>
                </a:highlight>
                <a:latin typeface="Calibri"/>
                <a:cs typeface="Calibri"/>
              </a:rPr>
            </a:br>
            <a:endParaRPr lang="en-US">
              <a:solidFill>
                <a:srgbClr val="000000"/>
              </a:solidFill>
              <a:highlight>
                <a:srgbClr val="FFFF00"/>
              </a:highlight>
              <a:latin typeface="Calibri"/>
              <a:cs typeface="Calibri"/>
            </a:endParaRPr>
          </a:p>
          <a:p>
            <a:pPr algn="l"/>
            <a:endParaRPr lang="en-US" u="sng">
              <a:solidFill>
                <a:srgbClr val="5C5D61"/>
              </a:solidFill>
              <a:highlight>
                <a:srgbClr val="FFFF00"/>
              </a:highlight>
              <a:latin typeface="Arial"/>
              <a:cs typeface="Arial"/>
            </a:endParaRPr>
          </a:p>
          <a:p>
            <a:pPr algn="l"/>
            <a:endParaRPr lang="en-US" u="sng">
              <a:solidFill>
                <a:srgbClr val="5C5D61"/>
              </a:solidFill>
              <a:highlight>
                <a:srgbClr val="FFFF00"/>
              </a:highlight>
              <a:latin typeface="Arial" panose="020B0604020202020204" pitchFamily="34" charset="0"/>
              <a:cs typeface="Arial" panose="020B0604020202020204" pitchFamily="34" charset="0"/>
            </a:endParaRPr>
          </a:p>
          <a:p>
            <a:pPr algn="l"/>
            <a:endParaRPr lang="en-GB">
              <a:solidFill>
                <a:srgbClr val="5C5D61"/>
              </a:solidFill>
              <a:highlight>
                <a:srgbClr val="FFFF00"/>
              </a:highlight>
              <a:latin typeface="Arial" panose="020B0604020202020204" pitchFamily="34" charset="0"/>
              <a:cs typeface="Arial" panose="020B0604020202020204" pitchFamily="34" charset="0"/>
            </a:endParaRPr>
          </a:p>
          <a:p>
            <a:pPr lvl="0" algn="l"/>
            <a:endParaRPr lang="en-US">
              <a:solidFill>
                <a:srgbClr val="5C5D61"/>
              </a:solidFill>
              <a:highlight>
                <a:srgbClr val="FFFF00"/>
              </a:highlight>
              <a:latin typeface="Arial" panose="020B0604020202020204" pitchFamily="34" charset="0"/>
              <a:cs typeface="Arial" panose="020B0604020202020204" pitchFamily="34" charset="0"/>
            </a:endParaRPr>
          </a:p>
          <a:p>
            <a:pPr algn="l"/>
            <a:endParaRPr lang="en-US">
              <a:solidFill>
                <a:srgbClr val="5C5D61"/>
              </a:solidFill>
              <a:latin typeface="Arial"/>
              <a:cs typeface="Arial"/>
            </a:endParaRPr>
          </a:p>
          <a:p>
            <a:pPr algn="l"/>
            <a:br>
              <a:rPr lang="en-US"/>
            </a:br>
            <a:endParaRPr lang="en-US"/>
          </a:p>
          <a:p>
            <a:pPr algn="l"/>
            <a:endParaRPr lang="en-US"/>
          </a:p>
        </p:txBody>
      </p:sp>
      <p:sp>
        <p:nvSpPr>
          <p:cNvPr id="5" name="TextBox 4">
            <a:extLst>
              <a:ext uri="{FF2B5EF4-FFF2-40B4-BE49-F238E27FC236}">
                <a16:creationId xmlns:a16="http://schemas.microsoft.com/office/drawing/2014/main" id="{714ADD23-ED53-A43D-E341-FD329285BD7C}"/>
              </a:ext>
            </a:extLst>
          </p:cNvPr>
          <p:cNvSpPr txBox="1"/>
          <p:nvPr/>
        </p:nvSpPr>
        <p:spPr>
          <a:xfrm>
            <a:off x="785004" y="5587041"/>
            <a:ext cx="1063636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solidFill>
                  <a:srgbClr val="5C5D61"/>
                </a:solidFill>
                <a:latin typeface="Arial"/>
              </a:rPr>
              <a:t>Stop and Think --&gt;</a:t>
            </a:r>
            <a:r>
              <a:rPr lang="en-GB" sz="2800" b="1">
                <a:solidFill>
                  <a:srgbClr val="7030A0"/>
                </a:solidFill>
                <a:latin typeface="Arial"/>
              </a:rPr>
              <a:t> </a:t>
            </a:r>
            <a:r>
              <a:rPr lang="en-GB" sz="2400" b="1">
                <a:solidFill>
                  <a:srgbClr val="5C5D61"/>
                </a:solidFill>
                <a:latin typeface="Arial"/>
              </a:rPr>
              <a:t>Redirect the conflict --&gt;</a:t>
            </a:r>
            <a:r>
              <a:rPr lang="en-GB" sz="2800" b="1">
                <a:solidFill>
                  <a:srgbClr val="7030A0"/>
                </a:solidFill>
                <a:latin typeface="Arial"/>
              </a:rPr>
              <a:t> </a:t>
            </a:r>
            <a:r>
              <a:rPr lang="en-GB" sz="2400" b="1">
                <a:solidFill>
                  <a:srgbClr val="5C5D61"/>
                </a:solidFill>
                <a:latin typeface="Arial"/>
              </a:rPr>
              <a:t>Investigate the situation </a:t>
            </a:r>
            <a:r>
              <a:rPr lang="en-GB" sz="2400" b="1">
                <a:solidFill>
                  <a:srgbClr val="5C5D61"/>
                </a:solidFill>
                <a:latin typeface="Arial"/>
                <a:cs typeface="Arial"/>
              </a:rPr>
              <a:t>​</a:t>
            </a:r>
            <a:br>
              <a:rPr lang="en-GB" sz="2400" b="1">
                <a:latin typeface="Arial"/>
                <a:cs typeface="Arial"/>
              </a:rPr>
            </a:br>
            <a:r>
              <a:rPr lang="en-GB" sz="2400" b="1">
                <a:solidFill>
                  <a:srgbClr val="5C5D61"/>
                </a:solidFill>
                <a:latin typeface="Arial"/>
              </a:rPr>
              <a:t>--&gt;</a:t>
            </a:r>
            <a:r>
              <a:rPr lang="en-GB" sz="2800" b="1">
                <a:solidFill>
                  <a:srgbClr val="7030A0"/>
                </a:solidFill>
                <a:latin typeface="Arial"/>
              </a:rPr>
              <a:t> </a:t>
            </a:r>
            <a:r>
              <a:rPr lang="en-GB" sz="2400" b="1">
                <a:solidFill>
                  <a:srgbClr val="5C5D61"/>
                </a:solidFill>
                <a:latin typeface="Arial"/>
              </a:rPr>
              <a:t>Find a solution </a:t>
            </a:r>
            <a:endParaRPr lang="en-GB" b="1">
              <a:cs typeface="Calibri" panose="020F0502020204030204"/>
            </a:endParaRPr>
          </a:p>
        </p:txBody>
      </p:sp>
    </p:spTree>
    <p:extLst>
      <p:ext uri="{BB962C8B-B14F-4D97-AF65-F5344CB8AC3E}">
        <p14:creationId xmlns:p14="http://schemas.microsoft.com/office/powerpoint/2010/main" val="2487811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7CEA368-A8B4-4E09-B3D3-53B3120062FF}"/>
              </a:ext>
            </a:extLst>
          </p:cNvPr>
          <p:cNvSpPr txBox="1">
            <a:spLocks/>
          </p:cNvSpPr>
          <p:nvPr/>
        </p:nvSpPr>
        <p:spPr>
          <a:xfrm>
            <a:off x="2555631" y="1441938"/>
            <a:ext cx="7080738" cy="397412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5400" b="1">
                <a:solidFill>
                  <a:srgbClr val="5C5D61"/>
                </a:solidFill>
                <a:latin typeface="Arial" panose="020B0604020202020204" pitchFamily="34" charset="0"/>
                <a:cs typeface="Arial" panose="020B0604020202020204" pitchFamily="34" charset="0"/>
              </a:rPr>
              <a:t>Thank you for listening! </a:t>
            </a:r>
          </a:p>
        </p:txBody>
      </p:sp>
    </p:spTree>
    <p:extLst>
      <p:ext uri="{BB962C8B-B14F-4D97-AF65-F5344CB8AC3E}">
        <p14:creationId xmlns:p14="http://schemas.microsoft.com/office/powerpoint/2010/main" val="38106023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A368-A8B4-4E09-B3D3-53B3120062FF}"/>
              </a:ext>
            </a:extLst>
          </p:cNvPr>
          <p:cNvSpPr txBox="1">
            <a:spLocks/>
          </p:cNvSpPr>
          <p:nvPr/>
        </p:nvSpPr>
        <p:spPr>
          <a:xfrm>
            <a:off x="672048" y="420357"/>
            <a:ext cx="9144000" cy="100488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a:solidFill>
                  <a:srgbClr val="5C5D61"/>
                </a:solidFill>
                <a:latin typeface="Arial" panose="020B0604020202020204" pitchFamily="34" charset="0"/>
                <a:cs typeface="Arial" panose="020B0604020202020204" pitchFamily="34" charset="0"/>
              </a:rPr>
              <a:t>Learning Outcomes</a:t>
            </a:r>
            <a:endParaRPr lang="en-GB" sz="4000" b="1">
              <a:solidFill>
                <a:srgbClr val="5C5D6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04F54AC-8E4B-4F33-8F71-3EAA49FDCF26}"/>
              </a:ext>
            </a:extLst>
          </p:cNvPr>
          <p:cNvSpPr txBox="1">
            <a:spLocks/>
          </p:cNvSpPr>
          <p:nvPr/>
        </p:nvSpPr>
        <p:spPr>
          <a:xfrm>
            <a:off x="672048" y="2561717"/>
            <a:ext cx="9858696" cy="38759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lvl="0" indent="-457200" algn="l">
              <a:lnSpc>
                <a:spcPct val="150000"/>
              </a:lnSpc>
              <a:buClr>
                <a:srgbClr val="7030A0"/>
              </a:buClr>
              <a:buFont typeface="+mj-lt"/>
              <a:buAutoNum type="arabicPeriod"/>
            </a:pPr>
            <a:r>
              <a:rPr lang="en-US">
                <a:solidFill>
                  <a:srgbClr val="5C5D61"/>
                </a:solidFill>
                <a:latin typeface="Arial" panose="020B0604020202020204" pitchFamily="34" charset="0"/>
                <a:cs typeface="Arial" panose="020B0604020202020204" pitchFamily="34" charset="0"/>
              </a:rPr>
              <a:t>Understand what conflict is and types of conflict</a:t>
            </a:r>
          </a:p>
          <a:p>
            <a:pPr marL="457200" lvl="0" indent="-457200" algn="l">
              <a:lnSpc>
                <a:spcPct val="150000"/>
              </a:lnSpc>
              <a:buClr>
                <a:srgbClr val="7030A0"/>
              </a:buClr>
              <a:buFont typeface="+mj-lt"/>
              <a:buAutoNum type="arabicPeriod"/>
            </a:pPr>
            <a:r>
              <a:rPr lang="en-US">
                <a:solidFill>
                  <a:srgbClr val="5C5D61"/>
                </a:solidFill>
                <a:latin typeface="Arial" panose="020B0604020202020204" pitchFamily="34" charset="0"/>
                <a:cs typeface="Arial" panose="020B0604020202020204" pitchFamily="34" charset="0"/>
              </a:rPr>
              <a:t>Where do sources of conflict come from </a:t>
            </a:r>
          </a:p>
          <a:p>
            <a:pPr marL="457200" lvl="0" indent="-457200" algn="l">
              <a:lnSpc>
                <a:spcPct val="150000"/>
              </a:lnSpc>
              <a:buClr>
                <a:srgbClr val="7030A0"/>
              </a:buClr>
              <a:buFont typeface="+mj-lt"/>
              <a:buAutoNum type="arabicPeriod"/>
            </a:pPr>
            <a:r>
              <a:rPr lang="en-US">
                <a:solidFill>
                  <a:srgbClr val="5C5D61"/>
                </a:solidFill>
                <a:latin typeface="Arial" panose="020B0604020202020204" pitchFamily="34" charset="0"/>
                <a:cs typeface="Arial" panose="020B0604020202020204" pitchFamily="34" charset="0"/>
              </a:rPr>
              <a:t>4 step process to managing conflict and de-escalating</a:t>
            </a:r>
          </a:p>
          <a:p>
            <a:pPr lvl="0" algn="l"/>
            <a:endParaRPr lang="en-US">
              <a:solidFill>
                <a:srgbClr val="5C5D6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9A4B352-9647-4B76-B61C-F881C00D5F3F}"/>
              </a:ext>
            </a:extLst>
          </p:cNvPr>
          <p:cNvCxnSpPr/>
          <p:nvPr/>
        </p:nvCxnSpPr>
        <p:spPr>
          <a:xfrm>
            <a:off x="760020" y="1767154"/>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37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A368-A8B4-4E09-B3D3-53B3120062FF}"/>
              </a:ext>
            </a:extLst>
          </p:cNvPr>
          <p:cNvSpPr txBox="1">
            <a:spLocks/>
          </p:cNvSpPr>
          <p:nvPr/>
        </p:nvSpPr>
        <p:spPr>
          <a:xfrm>
            <a:off x="672048" y="420357"/>
            <a:ext cx="9144000" cy="100488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a:solidFill>
                  <a:srgbClr val="5C5D61"/>
                </a:solidFill>
                <a:latin typeface="Arial" panose="020B0604020202020204" pitchFamily="34" charset="0"/>
                <a:cs typeface="Arial" panose="020B0604020202020204" pitchFamily="34" charset="0"/>
              </a:rPr>
              <a:t>What do we mean by conflict?</a:t>
            </a:r>
            <a:endParaRPr lang="en-GB" sz="4000" b="1">
              <a:solidFill>
                <a:srgbClr val="5C5D6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04F54AC-8E4B-4F33-8F71-3EAA49FDCF26}"/>
              </a:ext>
            </a:extLst>
          </p:cNvPr>
          <p:cNvSpPr txBox="1">
            <a:spLocks/>
          </p:cNvSpPr>
          <p:nvPr/>
        </p:nvSpPr>
        <p:spPr>
          <a:xfrm>
            <a:off x="692864" y="2109064"/>
            <a:ext cx="9858696" cy="236496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Font typeface="Arial" panose="020B0604020202020204" pitchFamily="34" charset="0"/>
              <a:buChar char="•"/>
            </a:pPr>
            <a:endParaRPr lang="en-US">
              <a:solidFill>
                <a:srgbClr val="5C5D6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9A4B352-9647-4B76-B61C-F881C00D5F3F}"/>
              </a:ext>
            </a:extLst>
          </p:cNvPr>
          <p:cNvCxnSpPr/>
          <p:nvPr/>
        </p:nvCxnSpPr>
        <p:spPr>
          <a:xfrm>
            <a:off x="760020" y="1767154"/>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pic>
        <p:nvPicPr>
          <p:cNvPr id="1026" name="Picture 2" descr="Students of Color Conference turns into ‘oppression Olympics,’ leads to ...">
            <a:extLst>
              <a:ext uri="{FF2B5EF4-FFF2-40B4-BE49-F238E27FC236}">
                <a16:creationId xmlns:a16="http://schemas.microsoft.com/office/drawing/2014/main" id="{341BC361-78A4-55F4-7B61-3B0ECF7C5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382" y="2379488"/>
            <a:ext cx="4916632" cy="3221241"/>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8B3691ED-1ED7-0595-880E-4E7BF36CDD1A}"/>
              </a:ext>
            </a:extLst>
          </p:cNvPr>
          <p:cNvSpPr txBox="1">
            <a:spLocks/>
          </p:cNvSpPr>
          <p:nvPr/>
        </p:nvSpPr>
        <p:spPr>
          <a:xfrm>
            <a:off x="692864" y="2024095"/>
            <a:ext cx="6551331" cy="10048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US">
                <a:solidFill>
                  <a:srgbClr val="5C5D61"/>
                </a:solidFill>
                <a:latin typeface="Arial" panose="020B0604020202020204" pitchFamily="34" charset="0"/>
                <a:cs typeface="Arial" panose="020B0604020202020204" pitchFamily="34" charset="0"/>
              </a:rPr>
              <a:t>Conflict is an active disagreement between people with opposing opinions, or principles </a:t>
            </a:r>
            <a:r>
              <a:rPr lang="en-US" sz="2000">
                <a:solidFill>
                  <a:srgbClr val="5C5D61"/>
                </a:solidFill>
                <a:latin typeface="Arial" panose="020B0604020202020204" pitchFamily="34" charset="0"/>
                <a:cs typeface="Arial" panose="020B0604020202020204" pitchFamily="34" charset="0"/>
              </a:rPr>
              <a:t>(Cambridge Dictionary, 2023). </a:t>
            </a:r>
            <a:endParaRPr lang="en-US">
              <a:solidFill>
                <a:srgbClr val="5C5D61"/>
              </a:solidFill>
              <a:latin typeface="Arial" panose="020B0604020202020204" pitchFamily="34" charset="0"/>
              <a:cs typeface="Arial" panose="020B0604020202020204" pitchFamily="34" charset="0"/>
            </a:endParaRPr>
          </a:p>
          <a:p>
            <a:pPr lvl="0" algn="l"/>
            <a:endParaRPr lang="en-US">
              <a:solidFill>
                <a:srgbClr val="5C5D61"/>
              </a:solidFill>
              <a:latin typeface="Arial" panose="020B0604020202020204" pitchFamily="34" charset="0"/>
              <a:cs typeface="Arial" panose="020B0604020202020204" pitchFamily="34" charset="0"/>
            </a:endParaRPr>
          </a:p>
          <a:p>
            <a:pPr algn="l"/>
            <a:r>
              <a:rPr lang="en-US">
                <a:solidFill>
                  <a:srgbClr val="5C5D61"/>
                </a:solidFill>
                <a:latin typeface="Arial" panose="020B0604020202020204" pitchFamily="34" charset="0"/>
                <a:cs typeface="Arial" panose="020B0604020202020204" pitchFamily="34" charset="0"/>
              </a:rPr>
              <a:t>            What do you associate with conflict?</a:t>
            </a:r>
          </a:p>
          <a:p>
            <a:pPr lvl="0" algn="l"/>
            <a:endParaRPr lang="en-US">
              <a:solidFill>
                <a:srgbClr val="5C5D61"/>
              </a:solidFill>
              <a:latin typeface="Arial" panose="020B0604020202020204" pitchFamily="34" charset="0"/>
              <a:cs typeface="Arial" panose="020B0604020202020204" pitchFamily="34" charset="0"/>
            </a:endParaRPr>
          </a:p>
          <a:p>
            <a:pPr lvl="0" algn="l"/>
            <a:r>
              <a:rPr lang="en-US">
                <a:solidFill>
                  <a:srgbClr val="5C5D61"/>
                </a:solidFill>
                <a:latin typeface="Arial" panose="020B0604020202020204" pitchFamily="34" charset="0"/>
                <a:cs typeface="Arial" panose="020B0604020202020204" pitchFamily="34" charset="0"/>
              </a:rPr>
              <a:t>          </a:t>
            </a:r>
          </a:p>
          <a:p>
            <a:pPr lvl="0" algn="l"/>
            <a:endParaRPr lang="en-US">
              <a:solidFill>
                <a:srgbClr val="5C5D61"/>
              </a:solidFill>
              <a:latin typeface="Arial" panose="020B0604020202020204" pitchFamily="34" charset="0"/>
              <a:cs typeface="Arial" panose="020B0604020202020204" pitchFamily="34" charset="0"/>
            </a:endParaRPr>
          </a:p>
          <a:p>
            <a:pPr lvl="0" algn="l"/>
            <a:endParaRPr lang="en-US">
              <a:solidFill>
                <a:srgbClr val="5C5D61"/>
              </a:solidFill>
              <a:latin typeface="Arial" panose="020B0604020202020204" pitchFamily="34" charset="0"/>
              <a:cs typeface="Arial" panose="020B0604020202020204" pitchFamily="34" charset="0"/>
            </a:endParaRPr>
          </a:p>
          <a:p>
            <a:pPr lvl="0" algn="l"/>
            <a:endParaRPr lang="en-GB" sz="2400">
              <a:solidFill>
                <a:srgbClr val="5C5D61"/>
              </a:solidFill>
              <a:latin typeface="Arial" panose="020B0604020202020204" pitchFamily="34" charset="0"/>
              <a:cs typeface="Arial" panose="020B0604020202020204" pitchFamily="34" charset="0"/>
            </a:endParaRPr>
          </a:p>
        </p:txBody>
      </p:sp>
      <p:pic>
        <p:nvPicPr>
          <p:cNvPr id="9" name="Graphic 8" descr="Badge Question Mark with solid fill">
            <a:extLst>
              <a:ext uri="{FF2B5EF4-FFF2-40B4-BE49-F238E27FC236}">
                <a16:creationId xmlns:a16="http://schemas.microsoft.com/office/drawing/2014/main" id="{B20C87E8-AD2A-54C9-0F66-299873C8B5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26040" y="3255603"/>
            <a:ext cx="914400" cy="914400"/>
          </a:xfrm>
          <a:prstGeom prst="rect">
            <a:avLst/>
          </a:prstGeom>
        </p:spPr>
      </p:pic>
      <p:pic>
        <p:nvPicPr>
          <p:cNvPr id="6" name="Picture 5" descr="A qr code on a white background&#10;&#10;Description automatically generated">
            <a:extLst>
              <a:ext uri="{FF2B5EF4-FFF2-40B4-BE49-F238E27FC236}">
                <a16:creationId xmlns:a16="http://schemas.microsoft.com/office/drawing/2014/main" id="{E0A5B37B-6A97-653E-5776-572F00FC09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9615" y="4157137"/>
            <a:ext cx="2508472" cy="2508472"/>
          </a:xfrm>
          <a:prstGeom prst="rect">
            <a:avLst/>
          </a:prstGeom>
        </p:spPr>
      </p:pic>
    </p:spTree>
    <p:extLst>
      <p:ext uri="{BB962C8B-B14F-4D97-AF65-F5344CB8AC3E}">
        <p14:creationId xmlns:p14="http://schemas.microsoft.com/office/powerpoint/2010/main" val="1065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A368-A8B4-4E09-B3D3-53B3120062FF}"/>
              </a:ext>
            </a:extLst>
          </p:cNvPr>
          <p:cNvSpPr txBox="1">
            <a:spLocks/>
          </p:cNvSpPr>
          <p:nvPr/>
        </p:nvSpPr>
        <p:spPr>
          <a:xfrm>
            <a:off x="672048" y="420357"/>
            <a:ext cx="9144000" cy="100488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a:solidFill>
                  <a:srgbClr val="5C5D61"/>
                </a:solidFill>
                <a:latin typeface="Arial" panose="020B0604020202020204" pitchFamily="34" charset="0"/>
                <a:cs typeface="Arial" panose="020B0604020202020204" pitchFamily="34" charset="0"/>
              </a:rPr>
              <a:t>Sources of conflict </a:t>
            </a:r>
            <a:endParaRPr lang="en-GB" sz="4000" b="1">
              <a:solidFill>
                <a:srgbClr val="5C5D6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04F54AC-8E4B-4F33-8F71-3EAA49FDCF26}"/>
              </a:ext>
            </a:extLst>
          </p:cNvPr>
          <p:cNvSpPr txBox="1">
            <a:spLocks/>
          </p:cNvSpPr>
          <p:nvPr/>
        </p:nvSpPr>
        <p:spPr>
          <a:xfrm>
            <a:off x="692864" y="2109064"/>
            <a:ext cx="9858696" cy="38759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Font typeface="Arial" panose="020B0604020202020204" pitchFamily="34" charset="0"/>
              <a:buChar char="•"/>
            </a:pPr>
            <a:endParaRPr lang="en-US">
              <a:solidFill>
                <a:srgbClr val="5C5D6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9A4B352-9647-4B76-B61C-F881C00D5F3F}"/>
              </a:ext>
            </a:extLst>
          </p:cNvPr>
          <p:cNvCxnSpPr/>
          <p:nvPr/>
        </p:nvCxnSpPr>
        <p:spPr>
          <a:xfrm>
            <a:off x="760020" y="1767154"/>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0E1C07C-74A4-0E71-E17A-2AA070D00D72}"/>
              </a:ext>
            </a:extLst>
          </p:cNvPr>
          <p:cNvPicPr>
            <a:picLocks noChangeAspect="1"/>
          </p:cNvPicPr>
          <p:nvPr/>
        </p:nvPicPr>
        <p:blipFill rotWithShape="1">
          <a:blip r:embed="rId3"/>
          <a:srcRect t="7267"/>
          <a:stretch/>
        </p:blipFill>
        <p:spPr>
          <a:xfrm>
            <a:off x="1922660" y="1906623"/>
            <a:ext cx="7727178" cy="4736358"/>
          </a:xfrm>
          <a:prstGeom prst="rect">
            <a:avLst/>
          </a:prstGeom>
        </p:spPr>
      </p:pic>
    </p:spTree>
    <p:extLst>
      <p:ext uri="{BB962C8B-B14F-4D97-AF65-F5344CB8AC3E}">
        <p14:creationId xmlns:p14="http://schemas.microsoft.com/office/powerpoint/2010/main" val="216774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A368-A8B4-4E09-B3D3-53B3120062FF}"/>
              </a:ext>
            </a:extLst>
          </p:cNvPr>
          <p:cNvSpPr txBox="1">
            <a:spLocks/>
          </p:cNvSpPr>
          <p:nvPr/>
        </p:nvSpPr>
        <p:spPr>
          <a:xfrm>
            <a:off x="672048" y="420357"/>
            <a:ext cx="9144000" cy="100488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4000" b="1">
                <a:solidFill>
                  <a:srgbClr val="5C5D61"/>
                </a:solidFill>
                <a:latin typeface="Arial" panose="020B0604020202020204" pitchFamily="34" charset="0"/>
                <a:cs typeface="Arial" panose="020B0604020202020204" pitchFamily="34" charset="0"/>
              </a:rPr>
              <a:t>Myths about conflict </a:t>
            </a:r>
          </a:p>
        </p:txBody>
      </p:sp>
      <p:sp>
        <p:nvSpPr>
          <p:cNvPr id="3" name="Subtitle 2">
            <a:extLst>
              <a:ext uri="{FF2B5EF4-FFF2-40B4-BE49-F238E27FC236}">
                <a16:creationId xmlns:a16="http://schemas.microsoft.com/office/drawing/2014/main" id="{804F54AC-8E4B-4F33-8F71-3EAA49FDCF26}"/>
              </a:ext>
            </a:extLst>
          </p:cNvPr>
          <p:cNvSpPr txBox="1">
            <a:spLocks/>
          </p:cNvSpPr>
          <p:nvPr/>
        </p:nvSpPr>
        <p:spPr>
          <a:xfrm>
            <a:off x="692864" y="2109064"/>
            <a:ext cx="9858696" cy="38759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endParaRPr lang="en-GB" sz="2400">
              <a:solidFill>
                <a:srgbClr val="5C5D6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9A4B352-9647-4B76-B61C-F881C00D5F3F}"/>
              </a:ext>
            </a:extLst>
          </p:cNvPr>
          <p:cNvCxnSpPr/>
          <p:nvPr/>
        </p:nvCxnSpPr>
        <p:spPr>
          <a:xfrm>
            <a:off x="760020" y="1767154"/>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pic>
        <p:nvPicPr>
          <p:cNvPr id="2052" name="Picture 4" descr="Student thinking stock image. Image of contemplation, teen - 5344639">
            <a:extLst>
              <a:ext uri="{FF2B5EF4-FFF2-40B4-BE49-F238E27FC236}">
                <a16:creationId xmlns:a16="http://schemas.microsoft.com/office/drawing/2014/main" id="{9B254274-9052-89F1-C9A5-246A7B26E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787236"/>
            <a:ext cx="3380509" cy="5070764"/>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4CD0E9AE-5FA1-4A3E-1E4A-28252FE5CAC4}"/>
              </a:ext>
            </a:extLst>
          </p:cNvPr>
          <p:cNvSpPr/>
          <p:nvPr/>
        </p:nvSpPr>
        <p:spPr>
          <a:xfrm>
            <a:off x="6753954" y="2098516"/>
            <a:ext cx="3553691" cy="1309955"/>
          </a:xfrm>
          <a:prstGeom prst="wedgeRoundRectCallout">
            <a:avLst>
              <a:gd name="adj1" fmla="val -60550"/>
              <a:gd name="adj2" fmla="val 4375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a:solidFill>
                  <a:srgbClr val="5C5D61"/>
                </a:solidFill>
                <a:latin typeface="Arial" panose="020B0604020202020204" pitchFamily="34" charset="0"/>
                <a:cs typeface="Arial" panose="020B0604020202020204" pitchFamily="34" charset="0"/>
              </a:rPr>
              <a:t>Having conflict in a team is bad </a:t>
            </a:r>
            <a:r>
              <a:rPr lang="en-GB" sz="2400"/>
              <a:t> </a:t>
            </a:r>
          </a:p>
        </p:txBody>
      </p:sp>
      <p:sp>
        <p:nvSpPr>
          <p:cNvPr id="7" name="Speech Bubble: Rectangle with Corners Rounded 6">
            <a:extLst>
              <a:ext uri="{FF2B5EF4-FFF2-40B4-BE49-F238E27FC236}">
                <a16:creationId xmlns:a16="http://schemas.microsoft.com/office/drawing/2014/main" id="{00BEFF4B-AF09-DFBB-0472-934C1EAC84B2}"/>
              </a:ext>
            </a:extLst>
          </p:cNvPr>
          <p:cNvSpPr/>
          <p:nvPr/>
        </p:nvSpPr>
        <p:spPr>
          <a:xfrm>
            <a:off x="7545123" y="3864255"/>
            <a:ext cx="3927763" cy="1330036"/>
          </a:xfrm>
          <a:prstGeom prst="wedgeRoundRectCallout">
            <a:avLst>
              <a:gd name="adj1" fmla="val -60550"/>
              <a:gd name="adj2" fmla="val 4375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a:solidFill>
                  <a:srgbClr val="5C5D61"/>
                </a:solidFill>
                <a:latin typeface="Arial" panose="020B0604020202020204" pitchFamily="34" charset="0"/>
                <a:cs typeface="Arial" panose="020B0604020202020204" pitchFamily="34" charset="0"/>
              </a:rPr>
              <a:t>We need to identify the good person and the bad person  </a:t>
            </a:r>
            <a:endParaRPr lang="en-GB" sz="2400"/>
          </a:p>
        </p:txBody>
      </p:sp>
      <p:sp>
        <p:nvSpPr>
          <p:cNvPr id="8" name="Speech Bubble: Rectangle with Corners Rounded 7">
            <a:extLst>
              <a:ext uri="{FF2B5EF4-FFF2-40B4-BE49-F238E27FC236}">
                <a16:creationId xmlns:a16="http://schemas.microsoft.com/office/drawing/2014/main" id="{1058B64A-956B-E2D7-D416-50FB81D53071}"/>
              </a:ext>
            </a:extLst>
          </p:cNvPr>
          <p:cNvSpPr/>
          <p:nvPr/>
        </p:nvSpPr>
        <p:spPr>
          <a:xfrm>
            <a:off x="287551" y="2450974"/>
            <a:ext cx="3927763" cy="1330036"/>
          </a:xfrm>
          <a:prstGeom prst="wedgeRoundRectCallout">
            <a:avLst>
              <a:gd name="adj1" fmla="val 38392"/>
              <a:gd name="adj2" fmla="val 9218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a:solidFill>
                  <a:srgbClr val="5C5D61"/>
                </a:solidFill>
                <a:latin typeface="Arial" panose="020B0604020202020204" pitchFamily="34" charset="0"/>
                <a:cs typeface="Arial" panose="020B0604020202020204" pitchFamily="34" charset="0"/>
              </a:rPr>
              <a:t>We need to fix the conflict </a:t>
            </a:r>
            <a:endParaRPr lang="en-GB" sz="2400"/>
          </a:p>
        </p:txBody>
      </p:sp>
    </p:spTree>
    <p:extLst>
      <p:ext uri="{BB962C8B-B14F-4D97-AF65-F5344CB8AC3E}">
        <p14:creationId xmlns:p14="http://schemas.microsoft.com/office/powerpoint/2010/main" val="179137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A368-A8B4-4E09-B3D3-53B3120062FF}"/>
              </a:ext>
            </a:extLst>
          </p:cNvPr>
          <p:cNvSpPr txBox="1">
            <a:spLocks/>
          </p:cNvSpPr>
          <p:nvPr/>
        </p:nvSpPr>
        <p:spPr>
          <a:xfrm>
            <a:off x="672048" y="420357"/>
            <a:ext cx="9144000" cy="100488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4000" b="1">
                <a:solidFill>
                  <a:srgbClr val="5C5D61"/>
                </a:solidFill>
                <a:latin typeface="Arial" panose="020B0604020202020204" pitchFamily="34" charset="0"/>
                <a:cs typeface="Arial" panose="020B0604020202020204" pitchFamily="34" charset="0"/>
              </a:rPr>
              <a:t>Impact of not resolving conflict </a:t>
            </a:r>
          </a:p>
        </p:txBody>
      </p:sp>
      <p:sp>
        <p:nvSpPr>
          <p:cNvPr id="3" name="Subtitle 2">
            <a:extLst>
              <a:ext uri="{FF2B5EF4-FFF2-40B4-BE49-F238E27FC236}">
                <a16:creationId xmlns:a16="http://schemas.microsoft.com/office/drawing/2014/main" id="{804F54AC-8E4B-4F33-8F71-3EAA49FDCF26}"/>
              </a:ext>
            </a:extLst>
          </p:cNvPr>
          <p:cNvSpPr txBox="1">
            <a:spLocks/>
          </p:cNvSpPr>
          <p:nvPr/>
        </p:nvSpPr>
        <p:spPr>
          <a:xfrm>
            <a:off x="692864" y="2109064"/>
            <a:ext cx="9858696" cy="38759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endParaRPr lang="en-GB" sz="2400">
              <a:solidFill>
                <a:srgbClr val="5C5D6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9A4B352-9647-4B76-B61C-F881C00D5F3F}"/>
              </a:ext>
            </a:extLst>
          </p:cNvPr>
          <p:cNvCxnSpPr/>
          <p:nvPr/>
        </p:nvCxnSpPr>
        <p:spPr>
          <a:xfrm>
            <a:off x="760020" y="1767154"/>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046A024-504C-180D-B070-A964C35191C8}"/>
              </a:ext>
            </a:extLst>
          </p:cNvPr>
          <p:cNvSpPr txBox="1"/>
          <p:nvPr/>
        </p:nvSpPr>
        <p:spPr>
          <a:xfrm>
            <a:off x="360217" y="2109064"/>
            <a:ext cx="5915891" cy="3901837"/>
          </a:xfrm>
          <a:prstGeom prst="rect">
            <a:avLst/>
          </a:prstGeom>
          <a:noFill/>
        </p:spPr>
        <p:txBody>
          <a:bodyPr wrap="square" rtlCol="0">
            <a:spAutoFit/>
          </a:bodyPr>
          <a:lstStyle/>
          <a:p>
            <a:pPr marL="342900" indent="-342900">
              <a:lnSpc>
                <a:spcPct val="150000"/>
              </a:lnSpc>
              <a:buClr>
                <a:srgbClr val="7030A0"/>
              </a:buClr>
              <a:buFont typeface="Wingdings" panose="05000000000000000000" pitchFamily="2" charset="2"/>
              <a:buChar char="§"/>
            </a:pPr>
            <a:r>
              <a:rPr lang="en-GB" sz="2400">
                <a:solidFill>
                  <a:srgbClr val="5C5D61"/>
                </a:solidFill>
                <a:latin typeface="Arial" panose="020B0604020202020204" pitchFamily="34" charset="0"/>
                <a:cs typeface="Arial" panose="020B0604020202020204" pitchFamily="34" charset="0"/>
              </a:rPr>
              <a:t>Decreases in productivity</a:t>
            </a:r>
          </a:p>
          <a:p>
            <a:pPr marL="342900" indent="-342900">
              <a:lnSpc>
                <a:spcPct val="150000"/>
              </a:lnSpc>
              <a:buClr>
                <a:srgbClr val="7030A0"/>
              </a:buClr>
              <a:buFont typeface="Wingdings" panose="05000000000000000000" pitchFamily="2" charset="2"/>
              <a:buChar char="§"/>
            </a:pPr>
            <a:r>
              <a:rPr lang="en-GB" sz="2400">
                <a:solidFill>
                  <a:srgbClr val="5C5D61"/>
                </a:solidFill>
                <a:latin typeface="Arial" panose="020B0604020202020204" pitchFamily="34" charset="0"/>
                <a:cs typeface="Arial" panose="020B0604020202020204" pitchFamily="34" charset="0"/>
              </a:rPr>
              <a:t>Impacts team morale</a:t>
            </a:r>
          </a:p>
          <a:p>
            <a:pPr marL="342900" indent="-342900">
              <a:lnSpc>
                <a:spcPct val="150000"/>
              </a:lnSpc>
              <a:buClr>
                <a:srgbClr val="7030A0"/>
              </a:buClr>
              <a:buFont typeface="Wingdings" panose="05000000000000000000" pitchFamily="2" charset="2"/>
              <a:buChar char="§"/>
            </a:pPr>
            <a:r>
              <a:rPr lang="en-GB" sz="2400">
                <a:solidFill>
                  <a:srgbClr val="5C5D61"/>
                </a:solidFill>
                <a:latin typeface="Arial" panose="020B0604020202020204" pitchFamily="34" charset="0"/>
                <a:cs typeface="Arial" panose="020B0604020202020204" pitchFamily="34" charset="0"/>
              </a:rPr>
              <a:t>Damages relationships</a:t>
            </a:r>
          </a:p>
          <a:p>
            <a:pPr marL="342900" indent="-342900">
              <a:lnSpc>
                <a:spcPct val="150000"/>
              </a:lnSpc>
              <a:buClr>
                <a:srgbClr val="7030A0"/>
              </a:buClr>
              <a:buFont typeface="Wingdings" panose="05000000000000000000" pitchFamily="2" charset="2"/>
              <a:buChar char="§"/>
            </a:pPr>
            <a:r>
              <a:rPr lang="en-GB" sz="2400">
                <a:solidFill>
                  <a:srgbClr val="5C5D61"/>
                </a:solidFill>
                <a:latin typeface="Arial" panose="020B0604020202020204" pitchFamily="34" charset="0"/>
                <a:cs typeface="Arial" panose="020B0604020202020204" pitchFamily="34" charset="0"/>
              </a:rPr>
              <a:t>Affects confidence</a:t>
            </a:r>
          </a:p>
          <a:p>
            <a:pPr marL="342900" indent="-342900">
              <a:lnSpc>
                <a:spcPct val="150000"/>
              </a:lnSpc>
              <a:buClr>
                <a:srgbClr val="7030A0"/>
              </a:buClr>
              <a:buFont typeface="Wingdings" panose="05000000000000000000" pitchFamily="2" charset="2"/>
              <a:buChar char="§"/>
            </a:pPr>
            <a:r>
              <a:rPr lang="en-GB" sz="2400">
                <a:solidFill>
                  <a:srgbClr val="5C5D61"/>
                </a:solidFill>
                <a:latin typeface="Arial" panose="020B0604020202020204" pitchFamily="34" charset="0"/>
                <a:cs typeface="Arial" panose="020B0604020202020204" pitchFamily="34" charset="0"/>
              </a:rPr>
              <a:t>Leads to stress</a:t>
            </a:r>
          </a:p>
          <a:p>
            <a:pPr marL="342900" indent="-342900">
              <a:lnSpc>
                <a:spcPct val="150000"/>
              </a:lnSpc>
              <a:buClr>
                <a:srgbClr val="7030A0"/>
              </a:buClr>
              <a:buFont typeface="Wingdings" panose="05000000000000000000" pitchFamily="2" charset="2"/>
              <a:buChar char="§"/>
            </a:pPr>
            <a:r>
              <a:rPr lang="en-GB" sz="2400">
                <a:solidFill>
                  <a:srgbClr val="5C5D61"/>
                </a:solidFill>
                <a:latin typeface="Arial" panose="020B0604020202020204" pitchFamily="34" charset="0"/>
                <a:cs typeface="Arial" panose="020B0604020202020204" pitchFamily="34" charset="0"/>
              </a:rPr>
              <a:t>Leads to complaints/disciplinary action</a:t>
            </a:r>
          </a:p>
          <a:p>
            <a:pPr marL="342900" indent="-342900">
              <a:lnSpc>
                <a:spcPct val="150000"/>
              </a:lnSpc>
              <a:buClr>
                <a:srgbClr val="7030A0"/>
              </a:buClr>
              <a:buFont typeface="Wingdings" panose="05000000000000000000" pitchFamily="2" charset="2"/>
              <a:buChar char="§"/>
            </a:pPr>
            <a:r>
              <a:rPr lang="en-GB" sz="2400">
                <a:solidFill>
                  <a:srgbClr val="5C5D61"/>
                </a:solidFill>
                <a:latin typeface="Arial" panose="020B0604020202020204" pitchFamily="34" charset="0"/>
                <a:cs typeface="Arial" panose="020B0604020202020204" pitchFamily="34" charset="0"/>
              </a:rPr>
              <a:t>Violence</a:t>
            </a:r>
          </a:p>
        </p:txBody>
      </p:sp>
      <p:pic>
        <p:nvPicPr>
          <p:cNvPr id="4098" name="Picture 2" descr="The 5 Types of High-Conflict People &amp; What To Do | Psychology Today">
            <a:extLst>
              <a:ext uri="{FF2B5EF4-FFF2-40B4-BE49-F238E27FC236}">
                <a16:creationId xmlns:a16="http://schemas.microsoft.com/office/drawing/2014/main" id="{5FA51824-9211-A69C-987D-4CCD5BD09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108" y="2367773"/>
            <a:ext cx="5915891" cy="335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193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B4145A-19D0-367D-500C-B5D77870A6E5}"/>
              </a:ext>
            </a:extLst>
          </p:cNvPr>
          <p:cNvSpPr txBox="1"/>
          <p:nvPr/>
        </p:nvSpPr>
        <p:spPr>
          <a:xfrm>
            <a:off x="7505700" y="1506471"/>
            <a:ext cx="4194463" cy="4519094"/>
          </a:xfrm>
          <a:prstGeom prst="rect">
            <a:avLst/>
          </a:prstGeom>
        </p:spPr>
        <p:txBody>
          <a:bodyPr vert="horz" lIns="91440" tIns="45720" rIns="91440" bIns="45720" rtlCol="0" anchor="ctr">
            <a:normAutofit/>
          </a:bodyPr>
          <a:lstStyle>
            <a:defPPr>
              <a:defRPr lang="en-US"/>
            </a:defPPr>
            <a:lvl1pPr algn="just" defTabSz="914400">
              <a:lnSpc>
                <a:spcPct val="90000"/>
              </a:lnSpc>
              <a:spcBef>
                <a:spcPct val="0"/>
              </a:spcBef>
              <a:buNone/>
              <a:defRPr sz="4000" b="1">
                <a:solidFill>
                  <a:srgbClr val="5C5D61"/>
                </a:solidFill>
                <a:latin typeface="Arial" panose="020B0604020202020204" pitchFamily="34" charset="0"/>
                <a:ea typeface="+mj-ea"/>
                <a:cs typeface="Arial" panose="020B0604020202020204" pitchFamily="34" charset="0"/>
              </a:defRPr>
            </a:lvl1pPr>
          </a:lstStyle>
          <a:p>
            <a:pPr algn="ctr">
              <a:spcAft>
                <a:spcPts val="600"/>
              </a:spcAft>
            </a:pPr>
            <a:r>
              <a:rPr lang="en-US" sz="4800"/>
              <a:t>How to resolve conflict </a:t>
            </a:r>
            <a:endParaRPr lang="en-US" sz="4800">
              <a:solidFill>
                <a:schemeClr val="tx1"/>
              </a:solidFill>
              <a:latin typeface="+mj-lt"/>
              <a:cs typeface="+mj-cs"/>
            </a:endParaRPr>
          </a:p>
        </p:txBody>
      </p:sp>
      <p:sp>
        <p:nvSpPr>
          <p:cNvPr id="11" name="Freeform: Shape 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8">
            <a:extLst>
              <a:ext uri="{FF2B5EF4-FFF2-40B4-BE49-F238E27FC236}">
                <a16:creationId xmlns:a16="http://schemas.microsoft.com/office/drawing/2014/main" id="{F55FFF17-D3D5-4F58-BA56-54EA901C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Teamwork: Resolving Conflict — Altura Learning">
            <a:extLst>
              <a:ext uri="{FF2B5EF4-FFF2-40B4-BE49-F238E27FC236}">
                <a16:creationId xmlns:a16="http://schemas.microsoft.com/office/drawing/2014/main" id="{9EA7600F-0518-D14B-DEEC-F409A3313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0" y="0"/>
            <a:ext cx="74499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827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A368-A8B4-4E09-B3D3-53B3120062FF}"/>
              </a:ext>
            </a:extLst>
          </p:cNvPr>
          <p:cNvSpPr txBox="1">
            <a:spLocks/>
          </p:cNvSpPr>
          <p:nvPr/>
        </p:nvSpPr>
        <p:spPr>
          <a:xfrm>
            <a:off x="672048" y="420357"/>
            <a:ext cx="9144000" cy="100488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4000" b="1">
                <a:solidFill>
                  <a:srgbClr val="5C5D61"/>
                </a:solidFill>
                <a:latin typeface="Arial" panose="020B0604020202020204" pitchFamily="34" charset="0"/>
                <a:cs typeface="Arial" panose="020B0604020202020204" pitchFamily="34" charset="0"/>
              </a:rPr>
              <a:t>4 steps to resolving conflict </a:t>
            </a:r>
          </a:p>
        </p:txBody>
      </p:sp>
      <p:sp>
        <p:nvSpPr>
          <p:cNvPr id="3" name="Subtitle 2">
            <a:extLst>
              <a:ext uri="{FF2B5EF4-FFF2-40B4-BE49-F238E27FC236}">
                <a16:creationId xmlns:a16="http://schemas.microsoft.com/office/drawing/2014/main" id="{804F54AC-8E4B-4F33-8F71-3EAA49FDCF26}"/>
              </a:ext>
            </a:extLst>
          </p:cNvPr>
          <p:cNvSpPr txBox="1">
            <a:spLocks/>
          </p:cNvSpPr>
          <p:nvPr/>
        </p:nvSpPr>
        <p:spPr>
          <a:xfrm>
            <a:off x="692864" y="2109064"/>
            <a:ext cx="9858696" cy="38759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endParaRPr lang="en-GB" sz="2400">
              <a:solidFill>
                <a:srgbClr val="5C5D6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9A4B352-9647-4B76-B61C-F881C00D5F3F}"/>
              </a:ext>
            </a:extLst>
          </p:cNvPr>
          <p:cNvCxnSpPr/>
          <p:nvPr/>
        </p:nvCxnSpPr>
        <p:spPr>
          <a:xfrm>
            <a:off x="760020" y="1767154"/>
            <a:ext cx="9056028" cy="0"/>
          </a:xfrm>
          <a:prstGeom prst="line">
            <a:avLst/>
          </a:prstGeom>
          <a:ln w="19050">
            <a:solidFill>
              <a:srgbClr val="5C5D6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62C19255-8430-9CA3-566D-1D239C895F55}"/>
              </a:ext>
            </a:extLst>
          </p:cNvPr>
          <p:cNvSpPr txBox="1">
            <a:spLocks/>
          </p:cNvSpPr>
          <p:nvPr/>
        </p:nvSpPr>
        <p:spPr>
          <a:xfrm>
            <a:off x="760020" y="2450972"/>
            <a:ext cx="6356865" cy="387592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GB" sz="2800">
                <a:solidFill>
                  <a:srgbClr val="7030A0"/>
                </a:solidFill>
                <a:latin typeface="Arial" panose="020B0604020202020204" pitchFamily="34" charset="0"/>
                <a:cs typeface="Arial" panose="020B0604020202020204" pitchFamily="34" charset="0"/>
              </a:rPr>
              <a:t>#1 </a:t>
            </a:r>
            <a:r>
              <a:rPr lang="en-GB">
                <a:solidFill>
                  <a:srgbClr val="5C5D61"/>
                </a:solidFill>
                <a:latin typeface="Arial" panose="020B0604020202020204" pitchFamily="34" charset="0"/>
                <a:cs typeface="Arial" panose="020B0604020202020204" pitchFamily="34" charset="0"/>
              </a:rPr>
              <a:t>Stop and Think </a:t>
            </a:r>
          </a:p>
          <a:p>
            <a:pPr algn="l">
              <a:lnSpc>
                <a:spcPct val="150000"/>
              </a:lnSpc>
            </a:pPr>
            <a:r>
              <a:rPr lang="en-GB" sz="2800">
                <a:solidFill>
                  <a:srgbClr val="7030A0"/>
                </a:solidFill>
                <a:latin typeface="Arial" panose="020B0604020202020204" pitchFamily="34" charset="0"/>
                <a:cs typeface="Arial" panose="020B0604020202020204" pitchFamily="34" charset="0"/>
              </a:rPr>
              <a:t>#2 </a:t>
            </a:r>
            <a:r>
              <a:rPr lang="en-GB">
                <a:solidFill>
                  <a:srgbClr val="5C5D61"/>
                </a:solidFill>
                <a:latin typeface="Arial" panose="020B0604020202020204" pitchFamily="34" charset="0"/>
                <a:cs typeface="Arial" panose="020B0604020202020204" pitchFamily="34" charset="0"/>
              </a:rPr>
              <a:t>Redirect the conflict</a:t>
            </a:r>
          </a:p>
          <a:p>
            <a:pPr algn="l">
              <a:lnSpc>
                <a:spcPct val="150000"/>
              </a:lnSpc>
            </a:pPr>
            <a:r>
              <a:rPr lang="en-GB" sz="2800">
                <a:solidFill>
                  <a:srgbClr val="7030A0"/>
                </a:solidFill>
                <a:latin typeface="Arial" panose="020B0604020202020204" pitchFamily="34" charset="0"/>
                <a:cs typeface="Arial" panose="020B0604020202020204" pitchFamily="34" charset="0"/>
              </a:rPr>
              <a:t>#3 </a:t>
            </a:r>
            <a:r>
              <a:rPr lang="en-GB">
                <a:solidFill>
                  <a:srgbClr val="5C5D61"/>
                </a:solidFill>
                <a:latin typeface="Arial" panose="020B0604020202020204" pitchFamily="34" charset="0"/>
                <a:cs typeface="Arial" panose="020B0604020202020204" pitchFamily="34" charset="0"/>
              </a:rPr>
              <a:t>Investigate the situation</a:t>
            </a:r>
          </a:p>
          <a:p>
            <a:pPr algn="l">
              <a:lnSpc>
                <a:spcPct val="150000"/>
              </a:lnSpc>
            </a:pPr>
            <a:r>
              <a:rPr lang="en-GB" sz="2800">
                <a:solidFill>
                  <a:srgbClr val="7030A0"/>
                </a:solidFill>
                <a:latin typeface="Arial" panose="020B0604020202020204" pitchFamily="34" charset="0"/>
                <a:cs typeface="Arial" panose="020B0604020202020204" pitchFamily="34" charset="0"/>
              </a:rPr>
              <a:t>#4 </a:t>
            </a:r>
            <a:r>
              <a:rPr lang="en-GB">
                <a:solidFill>
                  <a:srgbClr val="5C5D61"/>
                </a:solidFill>
                <a:latin typeface="Arial" panose="020B0604020202020204" pitchFamily="34" charset="0"/>
                <a:cs typeface="Arial" panose="020B0604020202020204" pitchFamily="34" charset="0"/>
              </a:rPr>
              <a:t>Find a solution </a:t>
            </a:r>
            <a:endParaRPr lang="en-US">
              <a:solidFill>
                <a:srgbClr val="5C5D61"/>
              </a:solidFill>
              <a:latin typeface="Arial" panose="020B0604020202020204" pitchFamily="34" charset="0"/>
              <a:cs typeface="Arial" panose="020B0604020202020204" pitchFamily="34" charset="0"/>
            </a:endParaRPr>
          </a:p>
          <a:p>
            <a:pPr lvl="0" algn="l"/>
            <a:endParaRPr lang="en-US">
              <a:solidFill>
                <a:srgbClr val="5C5D61"/>
              </a:solidFill>
              <a:latin typeface="Arial" panose="020B0604020202020204" pitchFamily="34" charset="0"/>
              <a:cs typeface="Arial" panose="020B0604020202020204" pitchFamily="34" charset="0"/>
            </a:endParaRPr>
          </a:p>
          <a:p>
            <a:pPr lvl="0" algn="l"/>
            <a:endParaRPr lang="en-GB" sz="2400">
              <a:solidFill>
                <a:srgbClr val="5C5D61"/>
              </a:solidFill>
              <a:latin typeface="Arial" panose="020B0604020202020204" pitchFamily="34" charset="0"/>
              <a:cs typeface="Arial" panose="020B0604020202020204" pitchFamily="34" charset="0"/>
            </a:endParaRPr>
          </a:p>
        </p:txBody>
      </p:sp>
      <p:pic>
        <p:nvPicPr>
          <p:cNvPr id="8194" name="Picture 2" descr="Opinions on Conflict resolution">
            <a:extLst>
              <a:ext uri="{FF2B5EF4-FFF2-40B4-BE49-F238E27FC236}">
                <a16:creationId xmlns:a16="http://schemas.microsoft.com/office/drawing/2014/main" id="{661D101C-2544-69AD-DDD9-7036E912F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335" y="2010125"/>
            <a:ext cx="4073803" cy="407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009543"/>
      </p:ext>
    </p:extLst>
  </p:cSld>
  <p:clrMapOvr>
    <a:masterClrMapping/>
  </p:clrMapOvr>
</p:sld>
</file>

<file path=ppt/theme/theme1.xml><?xml version="1.0" encoding="utf-8"?>
<a:theme xmlns:a="http://schemas.openxmlformats.org/drawingml/2006/main" name="WSU student facing intro pag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BCEFC2D8FC8947B72765302A6AA1A5" ma:contentTypeVersion="14" ma:contentTypeDescription="Create a new document." ma:contentTypeScope="" ma:versionID="1eada460870232e5d24086d6d312e94c">
  <xsd:schema xmlns:xsd="http://www.w3.org/2001/XMLSchema" xmlns:xs="http://www.w3.org/2001/XMLSchema" xmlns:p="http://schemas.microsoft.com/office/2006/metadata/properties" xmlns:ns2="dfaeaeed-4e8c-4c7d-98c3-916a56a9e3aa" xmlns:ns3="af82977e-4c59-4f13-a031-e548dc6be209" targetNamespace="http://schemas.microsoft.com/office/2006/metadata/properties" ma:root="true" ma:fieldsID="b2190857a2732b7dc92f964013830c1a" ns2:_="" ns3:_="">
    <xsd:import namespace="dfaeaeed-4e8c-4c7d-98c3-916a56a9e3aa"/>
    <xsd:import namespace="af82977e-4c59-4f13-a031-e548dc6be209"/>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Category"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aeaeed-4e8c-4c7d-98c3-916a56a9e3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9ea175a-45e3-42d7-a804-ddc6ab572e25"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Category" ma:index="20" nillable="true" ma:displayName="Category" ma:format="Dropdown" ma:internalName="Category">
      <xsd:simpleType>
        <xsd:union memberTypes="dms:Text">
          <xsd:simpleType>
            <xsd:restriction base="dms:Choice">
              <xsd:enumeration value="MRF &amp; Financial Document"/>
              <xsd:enumeration value="Planning Documents"/>
              <xsd:enumeration value="Marketing Assets"/>
              <xsd:enumeration value="Other Documents"/>
            </xsd:restriction>
          </xsd:simpleType>
        </xsd:un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82977e-4c59-4f13-a031-e548dc6be20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27bbb70-8029-4089-a7ad-e207b9298133}" ma:internalName="TaxCatchAll" ma:showField="CatchAllData" ma:web="af82977e-4c59-4f13-a031-e548dc6be20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f82977e-4c59-4f13-a031-e548dc6be209" xsi:nil="true"/>
    <Category xmlns="dfaeaeed-4e8c-4c7d-98c3-916a56a9e3aa" xsi:nil="true"/>
    <lcf76f155ced4ddcb4097134ff3c332f xmlns="dfaeaeed-4e8c-4c7d-98c3-916a56a9e3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2DC549-42D2-48DA-B4AC-1A5366FC1068}">
  <ds:schemaRefs>
    <ds:schemaRef ds:uri="http://schemas.microsoft.com/sharepoint/v3/contenttype/forms"/>
  </ds:schemaRefs>
</ds:datastoreItem>
</file>

<file path=customXml/itemProps2.xml><?xml version="1.0" encoding="utf-8"?>
<ds:datastoreItem xmlns:ds="http://schemas.openxmlformats.org/officeDocument/2006/customXml" ds:itemID="{61A4D4EC-1517-4E10-8A86-B066E498F83D}"/>
</file>

<file path=customXml/itemProps3.xml><?xml version="1.0" encoding="utf-8"?>
<ds:datastoreItem xmlns:ds="http://schemas.openxmlformats.org/officeDocument/2006/customXml" ds:itemID="{5C35F4C7-24F8-4CB0-8BCF-1B6AE6562295}">
  <ds:schemaRefs>
    <ds:schemaRef ds:uri="00ece83d-648b-4e71-82ab-7ad3ed221705"/>
    <ds:schemaRef ds:uri="ba5dce25-404e-4194-9dc5-dcf7687674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22</Slides>
  <Notes>18</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WSU student facing intro page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 for Escalation...</vt:lpstr>
      <vt:lpstr>Difference between complaints...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Scarlett Danks</dc:creator>
  <cp:revision>2</cp:revision>
  <dcterms:created xsi:type="dcterms:W3CDTF">2021-08-03T12:03:22Z</dcterms:created>
  <dcterms:modified xsi:type="dcterms:W3CDTF">2023-06-20T01:39:26Z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0x01010027BCEFC2D8FC8947B72765302A6AA1A5</vt:lpwstr>
  </property>
</Properties>
</file>